
<file path=[Content_Types].xml><?xml version="1.0" encoding="utf-8"?>
<Types xmlns="http://schemas.openxmlformats.org/package/2006/content-types">
  <Override PartName="/_rels/.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29.png" ContentType="image/png"/>
  <Override PartName="/ppt/media/image27.png" ContentType="image/png"/>
  <Override PartName="/ppt/media/image26.png" ContentType="image/png"/>
  <Override PartName="/ppt/media/image25.png" ContentType="image/png"/>
  <Override PartName="/ppt/media/image24.jpeg" ContentType="image/jpeg"/>
  <Override PartName="/ppt/media/image23.jpeg" ContentType="image/jpeg"/>
  <Override PartName="/ppt/media/image9.png" ContentType="image/png"/>
  <Override PartName="/ppt/media/image10.png" ContentType="image/png"/>
  <Override PartName="/ppt/media/image8.png" ContentType="image/png"/>
  <Override PartName="/ppt/media/image7.png" ContentType="image/png"/>
  <Override PartName="/ppt/media/image22.jpeg" ContentType="image/jpeg"/>
  <Override PartName="/ppt/media/image5.png" ContentType="image/png"/>
  <Override PartName="/ppt/media/image16.jpeg" ContentType="image/jpeg"/>
  <Override PartName="/ppt/media/image1.png" ContentType="image/png"/>
  <Override PartName="/ppt/media/image30.jpeg" ContentType="image/jpeg"/>
  <Override PartName="/ppt/media/image2.png" ContentType="image/png"/>
  <Override PartName="/ppt/media/image19.jpeg" ContentType="image/jpeg"/>
  <Override PartName="/ppt/media/image20.jpeg" ContentType="image/jpeg"/>
  <Override PartName="/ppt/media/image3.png" ContentType="image/png"/>
  <Override PartName="/ppt/media/image4.png" ContentType="image/png"/>
  <Override PartName="/ppt/media/image13.jpeg" ContentType="image/jpeg"/>
  <Override PartName="/ppt/media/image11.png" ContentType="image/png"/>
  <Override PartName="/ppt/media/image28.png" ContentType="image/png"/>
  <Override PartName="/ppt/media/image18.jpeg" ContentType="image/jpeg"/>
  <Override PartName="/ppt/media/image12.png" ContentType="image/png"/>
  <Override PartName="/ppt/media/image6.png" ContentType="image/png"/>
  <Override PartName="/ppt/media/image14.jpeg" ContentType="image/jpeg"/>
  <Override PartName="/ppt/media/image31.png" ContentType="image/png"/>
  <Override PartName="/ppt/media/image15.jpeg" ContentType="image/jpeg"/>
  <Override PartName="/ppt/media/image17.png" ContentType="image/png"/>
  <Override PartName="/ppt/media/image21.jpeg" ContentType="image/jpeg"/>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8680"/>
            <a:ext cx="9072000" cy="43840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8680"/>
            <a:ext cx="9072000" cy="43840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292480" y="1768680"/>
            <a:ext cx="5494680" cy="4384080"/>
          </a:xfrm>
          <a:prstGeom prst="rect">
            <a:avLst/>
          </a:prstGeom>
          <a:ln>
            <a:noFill/>
          </a:ln>
        </p:spPr>
      </p:pic>
      <p:pic>
        <p:nvPicPr>
          <p:cNvPr id="35" name="" descr=""/>
          <p:cNvPicPr/>
          <p:nvPr/>
        </p:nvPicPr>
        <p:blipFill>
          <a:blip r:embed="rId3"/>
          <a:stretch/>
        </p:blipFill>
        <p:spPr>
          <a:xfrm>
            <a:off x="2292480" y="1768680"/>
            <a:ext cx="5494680" cy="438408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2000" cy="126180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Click to edit the title text format</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Click to edit the outline text format</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Outline Level</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Third Outline Level</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Fourth Outline Level</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Fifth Outline Level</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Sixth Outline Level</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Seventh Outline Level</a:t>
            </a:r>
            <a:endParaRPr b="0" lang="fr-FR"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CustomShape 1"/>
          <p:cNvSpPr/>
          <p:nvPr/>
        </p:nvSpPr>
        <p:spPr>
          <a:xfrm>
            <a:off x="503280" y="174240"/>
            <a:ext cx="9070560" cy="187416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Do enhancer-associated intergenic long noncoding RNAs contribute to nuclear architecture ?</a:t>
            </a:r>
            <a:endParaRPr b="0" lang="fr-FR" sz="1800" spc="-1" strike="noStrike">
              <a:solidFill>
                <a:srgbClr val="000000"/>
              </a:solidFill>
              <a:uFill>
                <a:solidFill>
                  <a:srgbClr val="ffffff"/>
                </a:solidFill>
              </a:uFill>
              <a:latin typeface="Arial"/>
            </a:endParaRPr>
          </a:p>
        </p:txBody>
      </p:sp>
      <p:sp>
        <p:nvSpPr>
          <p:cNvPr id="37" name="CustomShape 2"/>
          <p:cNvSpPr/>
          <p:nvPr/>
        </p:nvSpPr>
        <p:spPr>
          <a:xfrm>
            <a:off x="503280" y="1905480"/>
            <a:ext cx="9070560" cy="4246200"/>
          </a:xfrm>
          <a:prstGeom prst="rect">
            <a:avLst/>
          </a:prstGeom>
          <a:noFill/>
          <a:ln>
            <a:noFill/>
          </a:ln>
        </p:spPr>
        <p:style>
          <a:lnRef idx="0"/>
          <a:fillRef idx="0"/>
          <a:effectRef idx="0"/>
          <a:fontRef idx="minor"/>
        </p:style>
      </p:sp>
      <p:sp>
        <p:nvSpPr>
          <p:cNvPr id="38" name="CustomShape 3"/>
          <p:cNvSpPr/>
          <p:nvPr/>
        </p:nvSpPr>
        <p:spPr>
          <a:xfrm>
            <a:off x="5543280" y="4787280"/>
            <a:ext cx="4464360" cy="136944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ea typeface="DejaVu Sans"/>
              </a:rPr>
              <a:t>Cyril Matthey-Doret</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ea typeface="DejaVu Sans"/>
              </a:rPr>
              <a:t>Supervised by : Jennifer Yihong Tan</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ea typeface="DejaVu Sans"/>
              </a:rPr>
              <a:t>Directed by : Ana Claudia Marques</a:t>
            </a:r>
            <a:endParaRPr b="0" lang="fr-FR"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 name="Content Placeholder 9" descr=""/>
          <p:cNvPicPr/>
          <p:nvPr/>
        </p:nvPicPr>
        <p:blipFill>
          <a:blip r:embed="rId1"/>
          <a:srcRect l="5456" t="0" r="2175" b="0"/>
          <a:stretch/>
        </p:blipFill>
        <p:spPr>
          <a:xfrm>
            <a:off x="359280" y="3522960"/>
            <a:ext cx="6695280" cy="3099600"/>
          </a:xfrm>
          <a:prstGeom prst="rect">
            <a:avLst/>
          </a:prstGeom>
          <a:ln>
            <a:noFill/>
          </a:ln>
        </p:spPr>
      </p:pic>
      <p:sp>
        <p:nvSpPr>
          <p:cNvPr id="70"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Hi-C technology</a:t>
            </a:r>
            <a:endParaRPr b="0" lang="fr-FR" sz="1800" spc="-1" strike="noStrike">
              <a:solidFill>
                <a:srgbClr val="000000"/>
              </a:solidFill>
              <a:uFill>
                <a:solidFill>
                  <a:srgbClr val="ffffff"/>
                </a:solidFill>
              </a:uFill>
              <a:latin typeface="Arial"/>
            </a:endParaRPr>
          </a:p>
        </p:txBody>
      </p:sp>
      <p:sp>
        <p:nvSpPr>
          <p:cNvPr id="71"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Genome-wide chromosome conformation capture</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Allows to map all interactions in the genome up to 5kb resolution</a:t>
            </a:r>
            <a:endParaRPr b="0" lang="fr-FR" sz="1800" spc="-1" strike="noStrike">
              <a:solidFill>
                <a:srgbClr val="000000"/>
              </a:solidFill>
              <a:uFill>
                <a:solidFill>
                  <a:srgbClr val="ffffff"/>
                </a:solidFill>
              </a:uFill>
              <a:latin typeface="Arial"/>
            </a:endParaRPr>
          </a:p>
        </p:txBody>
      </p:sp>
      <p:sp>
        <p:nvSpPr>
          <p:cNvPr id="72" name="CustomShape 3"/>
          <p:cNvSpPr/>
          <p:nvPr/>
        </p:nvSpPr>
        <p:spPr>
          <a:xfrm>
            <a:off x="82440" y="7248240"/>
            <a:ext cx="9852120" cy="309960"/>
          </a:xfrm>
          <a:prstGeom prst="rect">
            <a:avLst/>
          </a:prstGeom>
          <a:noFill/>
          <a:ln>
            <a:noFill/>
          </a:ln>
        </p:spPr>
        <p:style>
          <a:lnRef idx="0"/>
          <a:fillRef idx="0"/>
          <a:effectRef idx="0"/>
          <a:fontRef idx="minor"/>
        </p:style>
        <p:txBody>
          <a:bodyPr lIns="90000" rIns="90000" tIns="45000" bIns="45000"/>
          <a:p>
            <a:pPr>
              <a:lnSpc>
                <a:spcPct val="100000"/>
              </a:lnSpc>
            </a:pPr>
            <a:r>
              <a:rPr b="0" lang="fr-FR" sz="1200" spc="-1" strike="noStrike">
                <a:solidFill>
                  <a:srgbClr val="000000"/>
                </a:solidFill>
                <a:uFill>
                  <a:solidFill>
                    <a:srgbClr val="ffffff"/>
                  </a:solidFill>
                </a:uFill>
                <a:latin typeface="Calibri"/>
                <a:ea typeface="DejaVu Sans"/>
              </a:rPr>
              <a:t>Rao et al, 2014. A 3D map of the human genome at kilobase resolution reveals principles of chromatin looping. </a:t>
            </a:r>
            <a:r>
              <a:rPr b="0" i="1" lang="fr-FR" sz="1200" spc="-1" strike="noStrike">
                <a:solidFill>
                  <a:srgbClr val="000000"/>
                </a:solidFill>
                <a:uFill>
                  <a:solidFill>
                    <a:srgbClr val="ffffff"/>
                  </a:solidFill>
                </a:uFill>
                <a:latin typeface="Calibri"/>
                <a:ea typeface="DejaVu Sans"/>
              </a:rPr>
              <a:t>Cell</a:t>
            </a:r>
            <a:endParaRPr b="0" lang="fr-FR" sz="1800" spc="-1" strike="noStrike">
              <a:solidFill>
                <a:srgbClr val="000000"/>
              </a:solidFill>
              <a:uFill>
                <a:solidFill>
                  <a:srgbClr val="ffffff"/>
                </a:solidFill>
              </a:uFill>
              <a:latin typeface="Arial"/>
            </a:endParaRPr>
          </a:p>
        </p:txBody>
      </p:sp>
      <p:pic>
        <p:nvPicPr>
          <p:cNvPr id="73" name="" descr=""/>
          <p:cNvPicPr/>
          <p:nvPr/>
        </p:nvPicPr>
        <p:blipFill>
          <a:blip r:embed="rId2"/>
          <a:stretch/>
        </p:blipFill>
        <p:spPr>
          <a:xfrm>
            <a:off x="7369920" y="4247640"/>
            <a:ext cx="2492640" cy="251892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Biological interpretation of Hi-C data</a:t>
            </a:r>
            <a:endParaRPr b="0" lang="fr-FR" sz="1800" spc="-1" strike="noStrike">
              <a:solidFill>
                <a:srgbClr val="000000"/>
              </a:solidFill>
              <a:uFill>
                <a:solidFill>
                  <a:srgbClr val="ffffff"/>
                </a:solidFill>
              </a:uFill>
              <a:latin typeface="Arial"/>
            </a:endParaRPr>
          </a:p>
        </p:txBody>
      </p:sp>
      <p:sp>
        <p:nvSpPr>
          <p:cNvPr id="75"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TADs and loops show distinct patterns</a:t>
            </a:r>
            <a:endParaRPr b="0" lang="fr-FR" sz="1800" spc="-1" strike="noStrike">
              <a:solidFill>
                <a:srgbClr val="000000"/>
              </a:solidFill>
              <a:uFill>
                <a:solidFill>
                  <a:srgbClr val="ffffff"/>
                </a:solidFill>
              </a:uFill>
              <a:latin typeface="Arial"/>
            </a:endParaRPr>
          </a:p>
        </p:txBody>
      </p:sp>
      <p:pic>
        <p:nvPicPr>
          <p:cNvPr id="76" name="" descr=""/>
          <p:cNvPicPr/>
          <p:nvPr/>
        </p:nvPicPr>
        <p:blipFill>
          <a:blip r:embed="rId1"/>
          <a:stretch/>
        </p:blipFill>
        <p:spPr>
          <a:xfrm>
            <a:off x="29520" y="2375280"/>
            <a:ext cx="10079640" cy="46087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TAD boundaries</a:t>
            </a:r>
            <a:endParaRPr b="0" lang="fr-FR" sz="1800" spc="-1" strike="noStrike">
              <a:solidFill>
                <a:srgbClr val="000000"/>
              </a:solidFill>
              <a:uFill>
                <a:solidFill>
                  <a:srgbClr val="ffffff"/>
                </a:solidFill>
              </a:uFill>
              <a:latin typeface="Arial"/>
            </a:endParaRPr>
          </a:p>
        </p:txBody>
      </p:sp>
      <p:sp>
        <p:nvSpPr>
          <p:cNvPr id="78"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Regions around the borders of TADs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Promote intra-TAD contacts and prevent inter-TAD contacts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Enriched in insulator proteins CTCF and cohesin</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Defined as areas with low interactions across them, extending inside TADs from borders</a:t>
            </a:r>
            <a:endParaRPr b="0" lang="fr-FR" sz="1800" spc="-1" strike="noStrike">
              <a:solidFill>
                <a:srgbClr val="000000"/>
              </a:solidFill>
              <a:uFill>
                <a:solidFill>
                  <a:srgbClr val="ffffff"/>
                </a:solidFill>
              </a:uFill>
              <a:latin typeface="Arial"/>
            </a:endParaRPr>
          </a:p>
        </p:txBody>
      </p:sp>
      <p:pic>
        <p:nvPicPr>
          <p:cNvPr id="79" name="" descr=""/>
          <p:cNvPicPr/>
          <p:nvPr/>
        </p:nvPicPr>
        <p:blipFill>
          <a:blip r:embed="rId1"/>
          <a:srcRect l="2844" t="0" r="23847" b="0"/>
          <a:stretch/>
        </p:blipFill>
        <p:spPr>
          <a:xfrm>
            <a:off x="0" y="5510520"/>
            <a:ext cx="10033560" cy="50652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3200" spc="-1" strike="noStrike">
                <a:solidFill>
                  <a:srgbClr val="000000"/>
                </a:solidFill>
                <a:uFill>
                  <a:solidFill>
                    <a:srgbClr val="ffffff"/>
                  </a:solidFill>
                </a:uFill>
                <a:latin typeface="Arial"/>
                <a:ea typeface="DejaVu Sans"/>
              </a:rPr>
              <a:t>ElincRNAs are not enriched at TAD boundaries</a:t>
            </a:r>
            <a:endParaRPr b="0" lang="fr-FR" sz="1800" spc="-1" strike="noStrike">
              <a:solidFill>
                <a:srgbClr val="000000"/>
              </a:solidFill>
              <a:uFill>
                <a:solidFill>
                  <a:srgbClr val="ffffff"/>
                </a:solidFill>
              </a:uFill>
              <a:latin typeface="Arial"/>
            </a:endParaRPr>
          </a:p>
        </p:txBody>
      </p:sp>
      <p:sp>
        <p:nvSpPr>
          <p:cNvPr id="81"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elincRNAs are not enriched at custom-defined TAD boundaries compared to other lincRNAs.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Both are slightly enriched at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boundaries.</a:t>
            </a:r>
            <a:endParaRPr b="0" lang="fr-FR" sz="1800" spc="-1" strike="noStrike">
              <a:solidFill>
                <a:srgbClr val="000000"/>
              </a:solidFill>
              <a:uFill>
                <a:solidFill>
                  <a:srgbClr val="ffffff"/>
                </a:solidFill>
              </a:uFill>
              <a:latin typeface="Arial"/>
            </a:endParaRPr>
          </a:p>
        </p:txBody>
      </p:sp>
      <p:pic>
        <p:nvPicPr>
          <p:cNvPr id="82" name="" descr=""/>
          <p:cNvPicPr/>
          <p:nvPr/>
        </p:nvPicPr>
        <p:blipFill>
          <a:blip r:embed="rId1"/>
          <a:stretch/>
        </p:blipFill>
        <p:spPr>
          <a:xfrm>
            <a:off x="6585840" y="3096000"/>
            <a:ext cx="3238560" cy="4390560"/>
          </a:xfrm>
          <a:prstGeom prst="rect">
            <a:avLst/>
          </a:prstGeom>
          <a:ln>
            <a:noFill/>
          </a:ln>
        </p:spPr>
      </p:pic>
      <p:sp>
        <p:nvSpPr>
          <p:cNvPr id="83" name="TextShape 3"/>
          <p:cNvSpPr txBox="1"/>
          <p:nvPr/>
        </p:nvSpPr>
        <p:spPr>
          <a:xfrm>
            <a:off x="2232000" y="5616000"/>
            <a:ext cx="3816000" cy="602280"/>
          </a:xfrm>
          <a:prstGeom prst="rect">
            <a:avLst/>
          </a:prstGeom>
          <a:solidFill>
            <a:srgbClr val="99ff99">
              <a:alpha val="52000"/>
            </a:srgbClr>
          </a:solidFill>
          <a:ln>
            <a:noFill/>
          </a:ln>
        </p:spPr>
        <p:txBody>
          <a:bodyPr lIns="90000" rIns="90000" tIns="45000" bIns="45000"/>
          <a:p>
            <a:r>
              <a:rPr b="0" lang="fr-FR" sz="1800" spc="-1" strike="noStrike">
                <a:solidFill>
                  <a:srgbClr val="000000"/>
                </a:solidFill>
                <a:uFill>
                  <a:solidFill>
                    <a:srgbClr val="ffffff"/>
                  </a:solidFill>
                </a:uFill>
                <a:latin typeface="Arial"/>
              </a:rPr>
              <a:t>q : p-value adjusted for multiple testing</a:t>
            </a:r>
            <a:endParaRPr b="0" lang="fr-FR"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3200" spc="-1" strike="noStrike">
                <a:solidFill>
                  <a:srgbClr val="000000"/>
                </a:solidFill>
                <a:uFill>
                  <a:solidFill>
                    <a:srgbClr val="ffffff"/>
                  </a:solidFill>
                </a:uFill>
                <a:latin typeface="Arial"/>
                <a:ea typeface="DejaVu Sans"/>
              </a:rPr>
              <a:t>ElincRNAs are not enriched at TAD boundaries</a:t>
            </a:r>
            <a:endParaRPr b="0" lang="fr-FR" sz="1800" spc="-1" strike="noStrike">
              <a:solidFill>
                <a:srgbClr val="000000"/>
              </a:solidFill>
              <a:uFill>
                <a:solidFill>
                  <a:srgbClr val="ffffff"/>
                </a:solidFill>
              </a:uFill>
              <a:latin typeface="Arial"/>
            </a:endParaRPr>
          </a:p>
        </p:txBody>
      </p:sp>
      <p:sp>
        <p:nvSpPr>
          <p:cNvPr id="85"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Double check with a more simple approach</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Dividing TADs into 10 equally-sized bins.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No significant enrichment, but there is a trend.</a:t>
            </a:r>
            <a:endParaRPr b="0" lang="fr-FR" sz="1800" spc="-1" strike="noStrike">
              <a:solidFill>
                <a:srgbClr val="000000"/>
              </a:solidFill>
              <a:uFill>
                <a:solidFill>
                  <a:srgbClr val="ffffff"/>
                </a:solidFill>
              </a:uFill>
              <a:latin typeface="Arial"/>
            </a:endParaRPr>
          </a:p>
        </p:txBody>
      </p:sp>
      <p:pic>
        <p:nvPicPr>
          <p:cNvPr id="86" name="" descr=""/>
          <p:cNvPicPr/>
          <p:nvPr/>
        </p:nvPicPr>
        <p:blipFill>
          <a:blip r:embed="rId1"/>
          <a:srcRect l="0" t="0" r="1228" b="0"/>
          <a:stretch/>
        </p:blipFill>
        <p:spPr>
          <a:xfrm>
            <a:off x="4991760" y="3527280"/>
            <a:ext cx="5087520" cy="391320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3200" spc="-1" strike="noStrike">
                <a:solidFill>
                  <a:srgbClr val="000000"/>
                </a:solidFill>
                <a:uFill>
                  <a:solidFill>
                    <a:srgbClr val="ffffff"/>
                  </a:solidFill>
                </a:uFill>
                <a:latin typeface="Arial"/>
                <a:ea typeface="DejaVu Sans"/>
              </a:rPr>
              <a:t>ElincRNAs are not enriched at TAD boundaries</a:t>
            </a:r>
            <a:endParaRPr b="0" lang="fr-FR" sz="1800" spc="-1" strike="noStrike">
              <a:solidFill>
                <a:srgbClr val="000000"/>
              </a:solidFill>
              <a:uFill>
                <a:solidFill>
                  <a:srgbClr val="ffffff"/>
                </a:solidFill>
              </a:uFill>
              <a:latin typeface="Arial"/>
            </a:endParaRPr>
          </a:p>
        </p:txBody>
      </p:sp>
      <p:sp>
        <p:nvSpPr>
          <p:cNvPr id="88"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Double check with a more simple approach</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Dividing TADs into 10 equally-sized bins.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No significant enrichment, but there is a trend.</a:t>
            </a:r>
            <a:endParaRPr b="0" lang="fr-FR" sz="1800" spc="-1" strike="noStrike">
              <a:solidFill>
                <a:srgbClr val="000000"/>
              </a:solidFill>
              <a:uFill>
                <a:solidFill>
                  <a:srgbClr val="ffffff"/>
                </a:solidFill>
              </a:uFill>
              <a:latin typeface="Arial"/>
            </a:endParaRPr>
          </a:p>
        </p:txBody>
      </p:sp>
      <p:pic>
        <p:nvPicPr>
          <p:cNvPr id="89" name="" descr=""/>
          <p:cNvPicPr/>
          <p:nvPr/>
        </p:nvPicPr>
        <p:blipFill>
          <a:blip r:embed="rId1"/>
          <a:srcRect l="0" t="0" r="1228" b="0"/>
          <a:stretch/>
        </p:blipFill>
        <p:spPr>
          <a:xfrm>
            <a:off x="4991760" y="3527280"/>
            <a:ext cx="5087520" cy="3913200"/>
          </a:xfrm>
          <a:prstGeom prst="rect">
            <a:avLst/>
          </a:prstGeom>
          <a:ln>
            <a:noFill/>
          </a:ln>
        </p:spPr>
      </p:pic>
      <p:sp>
        <p:nvSpPr>
          <p:cNvPr id="90" name="CustomShape 3"/>
          <p:cNvSpPr/>
          <p:nvPr/>
        </p:nvSpPr>
        <p:spPr>
          <a:xfrm>
            <a:off x="5975280" y="6011280"/>
            <a:ext cx="431280" cy="1007280"/>
          </a:xfrm>
          <a:prstGeom prst="ellipse">
            <a:avLst/>
          </a:prstGeom>
          <a:noFill/>
          <a:ln w="29160">
            <a:solidFill>
              <a:srgbClr val="ff0000"/>
            </a:solidFill>
            <a:round/>
          </a:ln>
        </p:spPr>
        <p:style>
          <a:lnRef idx="0"/>
          <a:fillRef idx="0"/>
          <a:effectRef idx="0"/>
          <a:fontRef idx="minor"/>
        </p:style>
      </p:sp>
      <p:sp>
        <p:nvSpPr>
          <p:cNvPr id="91" name="Line 4"/>
          <p:cNvSpPr/>
          <p:nvPr/>
        </p:nvSpPr>
        <p:spPr>
          <a:xfrm flipH="1" flipV="1">
            <a:off x="3959280" y="5543280"/>
            <a:ext cx="2016000" cy="936000"/>
          </a:xfrm>
          <a:prstGeom prst="line">
            <a:avLst/>
          </a:prstGeom>
          <a:ln w="29160">
            <a:solidFill>
              <a:srgbClr val="ff0000"/>
            </a:solidFill>
            <a:round/>
            <a:tailEnd len="med" type="triangle" w="med"/>
          </a:ln>
        </p:spPr>
        <p:style>
          <a:lnRef idx="0"/>
          <a:fillRef idx="0"/>
          <a:effectRef idx="0"/>
          <a:fontRef idx="minor"/>
        </p:style>
      </p:sp>
      <p:sp>
        <p:nvSpPr>
          <p:cNvPr id="92" name="CustomShape 5"/>
          <p:cNvSpPr/>
          <p:nvPr/>
        </p:nvSpPr>
        <p:spPr>
          <a:xfrm>
            <a:off x="395280" y="5039280"/>
            <a:ext cx="5471280" cy="567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Strong depletion at the center</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0.37 fold, q=0.055</a:t>
            </a:r>
            <a:endParaRPr b="0" lang="fr-FR"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ElincRNAs are enriched at loop anchors</a:t>
            </a:r>
            <a:endParaRPr b="0" lang="fr-FR" sz="1800" spc="-1" strike="noStrike">
              <a:solidFill>
                <a:srgbClr val="000000"/>
              </a:solidFill>
              <a:uFill>
                <a:solidFill>
                  <a:srgbClr val="ffffff"/>
                </a:solidFill>
              </a:uFill>
              <a:latin typeface="Arial"/>
            </a:endParaRPr>
          </a:p>
        </p:txBody>
      </p:sp>
      <p:pic>
        <p:nvPicPr>
          <p:cNvPr id="94" name="" descr=""/>
          <p:cNvPicPr/>
          <p:nvPr/>
        </p:nvPicPr>
        <p:blipFill>
          <a:blip r:embed="rId1"/>
          <a:stretch/>
        </p:blipFill>
        <p:spPr>
          <a:xfrm>
            <a:off x="6742800" y="2951280"/>
            <a:ext cx="2831760" cy="4383360"/>
          </a:xfrm>
          <a:prstGeom prst="rect">
            <a:avLst/>
          </a:prstGeom>
          <a:ln>
            <a:noFill/>
          </a:ln>
        </p:spPr>
      </p:pic>
      <p:sp>
        <p:nvSpPr>
          <p:cNvPr id="95"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Promoter regions of elincRNAs are strongly enriched at loop anchors compared to other lincRNAs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ff0000"/>
                </a:solidFill>
                <a:uFill>
                  <a:solidFill>
                    <a:srgbClr val="ffffff"/>
                  </a:solidFill>
                </a:uFill>
                <a:latin typeface="Arial"/>
                <a:ea typeface="DejaVu Sans"/>
              </a:rPr>
              <a:t>Supporting association between</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ff0000"/>
                </a:solidFill>
                <a:uFill>
                  <a:solidFill>
                    <a:srgbClr val="ffffff"/>
                  </a:solidFill>
                </a:uFill>
                <a:latin typeface="Arial"/>
                <a:ea typeface="DejaVu Sans"/>
              </a:rPr>
              <a:t>elincRNAs and loop formation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ff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Measuring intraTAD contacts</a:t>
            </a:r>
            <a:endParaRPr b="0" lang="fr-FR" sz="1800" spc="-1" strike="noStrike">
              <a:solidFill>
                <a:srgbClr val="000000"/>
              </a:solidFill>
              <a:uFill>
                <a:solidFill>
                  <a:srgbClr val="ffffff"/>
                </a:solidFill>
              </a:uFill>
              <a:latin typeface="Arial"/>
            </a:endParaRPr>
          </a:p>
        </p:txBody>
      </p:sp>
      <p:sp>
        <p:nvSpPr>
          <p:cNvPr id="97"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Measuring all contacts happening inside very TAD.</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Normalizing by TAD length</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(mean contact per 5kb).</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Each gene is assigned the value</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of the TAD it belongs to.</a:t>
            </a:r>
            <a:endParaRPr b="0" lang="fr-FR" sz="1800" spc="-1" strike="noStrike">
              <a:solidFill>
                <a:srgbClr val="000000"/>
              </a:solidFill>
              <a:uFill>
                <a:solidFill>
                  <a:srgbClr val="ffffff"/>
                </a:solidFill>
              </a:uFill>
              <a:latin typeface="Arial"/>
            </a:endParaRPr>
          </a:p>
        </p:txBody>
      </p:sp>
      <p:pic>
        <p:nvPicPr>
          <p:cNvPr id="98" name="" descr=""/>
          <p:cNvPicPr/>
          <p:nvPr/>
        </p:nvPicPr>
        <p:blipFill>
          <a:blip r:embed="rId1"/>
          <a:srcRect l="-105" t="0" r="55962" b="0"/>
          <a:stretch/>
        </p:blipFill>
        <p:spPr>
          <a:xfrm>
            <a:off x="6731640" y="2699280"/>
            <a:ext cx="3166920" cy="4673160"/>
          </a:xfrm>
          <a:prstGeom prst="rect">
            <a:avLst/>
          </a:prstGeom>
          <a:ln>
            <a:noFill/>
          </a:ln>
        </p:spPr>
      </p:pic>
      <p:sp>
        <p:nvSpPr>
          <p:cNvPr id="99" name="CustomShape 3"/>
          <p:cNvSpPr/>
          <p:nvPr/>
        </p:nvSpPr>
        <p:spPr>
          <a:xfrm>
            <a:off x="6587280" y="2447280"/>
            <a:ext cx="863280" cy="719280"/>
          </a:xfrm>
          <a:prstGeom prst="rect">
            <a:avLst/>
          </a:prstGeom>
          <a:solidFill>
            <a:srgbClr val="ffffff"/>
          </a:solidFill>
          <a:ln>
            <a:noFill/>
          </a:ln>
        </p:spPr>
        <p:style>
          <a:lnRef idx="0"/>
          <a:fillRef idx="0"/>
          <a:effectRef idx="0"/>
          <a:fontRef idx="minor"/>
        </p:style>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3600" spc="-1" strike="noStrike">
                <a:solidFill>
                  <a:srgbClr val="000000"/>
                </a:solidFill>
                <a:uFill>
                  <a:solidFill>
                    <a:srgbClr val="ffffff"/>
                  </a:solidFill>
                </a:uFill>
                <a:latin typeface="Arial"/>
                <a:ea typeface="DejaVu Sans"/>
              </a:rPr>
              <a:t>ElincRNAs belong to higher contact TADs</a:t>
            </a:r>
            <a:endParaRPr b="0" lang="fr-FR" sz="1800" spc="-1" strike="noStrike">
              <a:solidFill>
                <a:srgbClr val="000000"/>
              </a:solidFill>
              <a:uFill>
                <a:solidFill>
                  <a:srgbClr val="ffffff"/>
                </a:solidFill>
              </a:uFill>
              <a:latin typeface="Arial"/>
            </a:endParaRPr>
          </a:p>
        </p:txBody>
      </p:sp>
      <p:pic>
        <p:nvPicPr>
          <p:cNvPr id="101" name="" descr=""/>
          <p:cNvPicPr/>
          <p:nvPr/>
        </p:nvPicPr>
        <p:blipFill>
          <a:blip r:embed="rId1"/>
          <a:srcRect l="81444" t="0" r="15921" b="0"/>
          <a:stretch/>
        </p:blipFill>
        <p:spPr>
          <a:xfrm>
            <a:off x="6120000" y="3455280"/>
            <a:ext cx="143640" cy="4167360"/>
          </a:xfrm>
          <a:prstGeom prst="rect">
            <a:avLst/>
          </a:prstGeom>
          <a:ln>
            <a:noFill/>
          </a:ln>
        </p:spPr>
      </p:pic>
      <p:sp>
        <p:nvSpPr>
          <p:cNvPr id="102"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ElincRNAs are associated with higher DNA-DNA contacts TADs than other lincRNAs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Transcription of elincRNAs promoting TAD compaction ?</a:t>
            </a:r>
            <a:endParaRPr b="0" lang="fr-FR" sz="1800" spc="-1" strike="noStrike">
              <a:solidFill>
                <a:srgbClr val="000000"/>
              </a:solidFill>
              <a:uFill>
                <a:solidFill>
                  <a:srgbClr val="ffffff"/>
                </a:solidFill>
              </a:uFill>
              <a:latin typeface="Arial"/>
            </a:endParaRPr>
          </a:p>
        </p:txBody>
      </p:sp>
      <p:pic>
        <p:nvPicPr>
          <p:cNvPr id="103" name="" descr=""/>
          <p:cNvPicPr/>
          <p:nvPr/>
        </p:nvPicPr>
        <p:blipFill>
          <a:blip r:embed="rId2"/>
          <a:srcRect l="0" t="0" r="72352" b="0"/>
          <a:stretch/>
        </p:blipFill>
        <p:spPr>
          <a:xfrm>
            <a:off x="4603680" y="3454920"/>
            <a:ext cx="1515960" cy="416736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ElincRNAs enriched in insulator proteins</a:t>
            </a:r>
            <a:endParaRPr b="0" lang="fr-FR" sz="1800" spc="-1" strike="noStrike">
              <a:solidFill>
                <a:srgbClr val="000000"/>
              </a:solidFill>
              <a:uFill>
                <a:solidFill>
                  <a:srgbClr val="ffffff"/>
                </a:solidFill>
              </a:uFill>
              <a:latin typeface="Arial"/>
            </a:endParaRPr>
          </a:p>
        </p:txBody>
      </p:sp>
      <p:sp>
        <p:nvSpPr>
          <p:cNvPr id="105"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ea typeface="DejaVu Sans"/>
              </a:rPr>
              <a:t>CTCF and cohesin (RAD21 and SMC3) are enriched in elincRNAs promoter regions compared to other lincRNAs.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pic>
        <p:nvPicPr>
          <p:cNvPr id="106" name="" descr=""/>
          <p:cNvPicPr/>
          <p:nvPr/>
        </p:nvPicPr>
        <p:blipFill>
          <a:blip r:embed="rId1"/>
          <a:srcRect l="0" t="0" r="0" b="3137"/>
          <a:stretch/>
        </p:blipFill>
        <p:spPr>
          <a:xfrm>
            <a:off x="1960200" y="3093840"/>
            <a:ext cx="6066360" cy="446400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LncRNAs</a:t>
            </a:r>
            <a:endParaRPr b="0" lang="fr-FR" sz="1800" spc="-1" strike="noStrike">
              <a:solidFill>
                <a:srgbClr val="000000"/>
              </a:solidFill>
              <a:uFill>
                <a:solidFill>
                  <a:srgbClr val="ffffff"/>
                </a:solidFill>
              </a:uFill>
              <a:latin typeface="Arial"/>
            </a:endParaRPr>
          </a:p>
        </p:txBody>
      </p:sp>
      <p:sp>
        <p:nvSpPr>
          <p:cNvPr id="40"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Long noncoding RNAs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Defined based on length : &gt;200bp</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Largest class of noncoding transcript in the human genome</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p:txBody>
      </p:sp>
      <p:pic>
        <p:nvPicPr>
          <p:cNvPr id="41" name="" descr=""/>
          <p:cNvPicPr/>
          <p:nvPr/>
        </p:nvPicPr>
        <p:blipFill>
          <a:blip r:embed="rId1"/>
          <a:srcRect l="0" t="3080" r="65710" b="0"/>
          <a:stretch/>
        </p:blipFill>
        <p:spPr>
          <a:xfrm>
            <a:off x="1583280" y="3949560"/>
            <a:ext cx="3455280" cy="3357000"/>
          </a:xfrm>
          <a:prstGeom prst="rect">
            <a:avLst/>
          </a:prstGeom>
          <a:ln>
            <a:noFill/>
          </a:ln>
        </p:spPr>
      </p:pic>
      <p:pic>
        <p:nvPicPr>
          <p:cNvPr id="42" name="" descr=""/>
          <p:cNvPicPr/>
          <p:nvPr/>
        </p:nvPicPr>
        <p:blipFill>
          <a:blip r:embed="rId2"/>
          <a:srcRect l="61420" t="3080" r="1434" b="0"/>
          <a:stretch/>
        </p:blipFill>
        <p:spPr>
          <a:xfrm>
            <a:off x="4895640" y="3949560"/>
            <a:ext cx="3742920" cy="3357000"/>
          </a:xfrm>
          <a:prstGeom prst="rect">
            <a:avLst/>
          </a:prstGeom>
          <a:ln>
            <a:noFill/>
          </a:ln>
        </p:spPr>
      </p:pic>
      <p:sp>
        <p:nvSpPr>
          <p:cNvPr id="43" name="CustomShape 3"/>
          <p:cNvSpPr/>
          <p:nvPr/>
        </p:nvSpPr>
        <p:spPr>
          <a:xfrm>
            <a:off x="80280" y="7307280"/>
            <a:ext cx="10142280" cy="601920"/>
          </a:xfrm>
          <a:prstGeom prst="rect">
            <a:avLst/>
          </a:prstGeom>
          <a:noFill/>
          <a:ln>
            <a:noFill/>
          </a:ln>
        </p:spPr>
        <p:style>
          <a:lnRef idx="0"/>
          <a:fillRef idx="0"/>
          <a:effectRef idx="0"/>
          <a:fontRef idx="minor"/>
        </p:style>
        <p:txBody>
          <a:bodyPr lIns="90000" rIns="90000" tIns="45000" bIns="45000"/>
          <a:p>
            <a:r>
              <a:rPr b="0" lang="fr-FR" sz="1200" spc="-1" strike="noStrike">
                <a:solidFill>
                  <a:srgbClr val="000000"/>
                </a:solidFill>
                <a:uFill>
                  <a:solidFill>
                    <a:srgbClr val="ffffff"/>
                  </a:solidFill>
                </a:uFill>
                <a:latin typeface="Arial"/>
                <a:ea typeface="DejaVu Sans"/>
              </a:rPr>
              <a:t>Atianand MK, Fitzgerald KA. Long non-coding RNAs and control of gene expression in the immune system. Trends Mol Med. 2014;20(11):623-31.</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CTCF and cohesin peaks overlap</a:t>
            </a:r>
            <a:endParaRPr b="0" lang="fr-FR" sz="1800" spc="-1" strike="noStrike">
              <a:solidFill>
                <a:srgbClr val="000000"/>
              </a:solidFill>
              <a:uFill>
                <a:solidFill>
                  <a:srgbClr val="ffffff"/>
                </a:solidFill>
              </a:uFill>
              <a:latin typeface="Arial"/>
            </a:endParaRPr>
          </a:p>
        </p:txBody>
      </p:sp>
      <p:sp>
        <p:nvSpPr>
          <p:cNvPr id="108"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CTCF and cohesin peak regions largely overlap</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Is the enrichment still present at CTCF-only peaks ?</a:t>
            </a:r>
            <a:endParaRPr b="0" lang="fr-FR" sz="1800" spc="-1" strike="noStrike">
              <a:solidFill>
                <a:srgbClr val="000000"/>
              </a:solidFill>
              <a:uFill>
                <a:solidFill>
                  <a:srgbClr val="ffffff"/>
                </a:solidFill>
              </a:uFill>
              <a:latin typeface="Arial"/>
            </a:endParaRPr>
          </a:p>
        </p:txBody>
      </p:sp>
      <p:pic>
        <p:nvPicPr>
          <p:cNvPr id="109" name="" descr=""/>
          <p:cNvPicPr/>
          <p:nvPr/>
        </p:nvPicPr>
        <p:blipFill>
          <a:blip r:embed="rId1"/>
          <a:stretch/>
        </p:blipFill>
        <p:spPr>
          <a:xfrm>
            <a:off x="4120920" y="3094920"/>
            <a:ext cx="5958360" cy="4463280"/>
          </a:xfrm>
          <a:prstGeom prst="rect">
            <a:avLst/>
          </a:prstGeom>
          <a:ln>
            <a:noFill/>
          </a:ln>
        </p:spPr>
      </p:pic>
      <p:pic>
        <p:nvPicPr>
          <p:cNvPr id="110" name="" descr=""/>
          <p:cNvPicPr/>
          <p:nvPr/>
        </p:nvPicPr>
        <p:blipFill>
          <a:blip r:embed="rId2"/>
          <a:stretch/>
        </p:blipFill>
        <p:spPr>
          <a:xfrm>
            <a:off x="4121280" y="3094920"/>
            <a:ext cx="5958360" cy="446328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CTCF and cohesin peaks overlap</a:t>
            </a:r>
            <a:endParaRPr b="0" lang="fr-FR" sz="1800" spc="-1" strike="noStrike">
              <a:solidFill>
                <a:srgbClr val="000000"/>
              </a:solidFill>
              <a:uFill>
                <a:solidFill>
                  <a:srgbClr val="ffffff"/>
                </a:solidFill>
              </a:uFill>
              <a:latin typeface="Arial"/>
            </a:endParaRPr>
          </a:p>
        </p:txBody>
      </p:sp>
      <p:sp>
        <p:nvSpPr>
          <p:cNvPr id="112"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CTCF and cohesin peak regions largely overlap</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Is the enrichment still present at CTCF-only peaks ?</a:t>
            </a:r>
            <a:endParaRPr b="0" lang="fr-FR" sz="1800" spc="-1" strike="noStrike">
              <a:solidFill>
                <a:srgbClr val="000000"/>
              </a:solidFill>
              <a:uFill>
                <a:solidFill>
                  <a:srgbClr val="ffffff"/>
                </a:solidFill>
              </a:uFill>
              <a:latin typeface="Arial"/>
            </a:endParaRPr>
          </a:p>
        </p:txBody>
      </p:sp>
      <p:pic>
        <p:nvPicPr>
          <p:cNvPr id="113" name="" descr=""/>
          <p:cNvPicPr/>
          <p:nvPr/>
        </p:nvPicPr>
        <p:blipFill>
          <a:blip r:embed="rId1"/>
          <a:stretch/>
        </p:blipFill>
        <p:spPr>
          <a:xfrm>
            <a:off x="4120920" y="3094920"/>
            <a:ext cx="5958360" cy="4463280"/>
          </a:xfrm>
          <a:prstGeom prst="rect">
            <a:avLst/>
          </a:prstGeom>
          <a:ln>
            <a:noFill/>
          </a:ln>
        </p:spPr>
      </p:pic>
      <p:sp>
        <p:nvSpPr>
          <p:cNvPr id="114" name="CustomShape 3"/>
          <p:cNvSpPr/>
          <p:nvPr/>
        </p:nvSpPr>
        <p:spPr>
          <a:xfrm>
            <a:off x="6083280" y="3342960"/>
            <a:ext cx="2951640" cy="2711880"/>
          </a:xfrm>
          <a:custGeom>
            <a:avLst/>
            <a:gdLst/>
            <a:ahLst/>
            <a:rect l="l" t="t" r="r" b="b"/>
            <a:pathLst>
              <a:path w="8201" h="7535">
                <a:moveTo>
                  <a:pt x="5500" y="3514"/>
                </a:moveTo>
                <a:cubicBezTo>
                  <a:pt x="7127" y="4189"/>
                  <a:pt x="8189" y="5465"/>
                  <a:pt x="8200" y="6982"/>
                </a:cubicBezTo>
                <a:cubicBezTo>
                  <a:pt x="7392" y="7335"/>
                  <a:pt x="6437" y="7534"/>
                  <a:pt x="5400" y="7534"/>
                </a:cubicBezTo>
                <a:cubicBezTo>
                  <a:pt x="2338" y="7534"/>
                  <a:pt x="0" y="5797"/>
                  <a:pt x="0" y="3523"/>
                </a:cubicBezTo>
                <a:cubicBezTo>
                  <a:pt x="0" y="1972"/>
                  <a:pt x="1088" y="670"/>
                  <a:pt x="2751" y="0"/>
                </a:cubicBezTo>
                <a:cubicBezTo>
                  <a:pt x="4411" y="669"/>
                  <a:pt x="5496" y="1967"/>
                  <a:pt x="5500" y="3514"/>
                </a:cubicBezTo>
              </a:path>
            </a:pathLst>
          </a:custGeom>
          <a:solidFill>
            <a:srgbClr val="ffffff"/>
          </a:solidFill>
          <a:ln>
            <a:noFill/>
          </a:ln>
        </p:spPr>
        <p:style>
          <a:lnRef idx="0"/>
          <a:fillRef idx="0"/>
          <a:effectRef idx="0"/>
          <a:fontRef idx="minor"/>
        </p:style>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ElincRNAs strongly enriched in cohesin-only peaks</a:t>
            </a:r>
            <a:endParaRPr b="0" lang="fr-FR" sz="1800" spc="-1" strike="noStrike">
              <a:solidFill>
                <a:srgbClr val="000000"/>
              </a:solidFill>
              <a:uFill>
                <a:solidFill>
                  <a:srgbClr val="ffffff"/>
                </a:solidFill>
              </a:uFill>
              <a:latin typeface="Arial"/>
            </a:endParaRPr>
          </a:p>
        </p:txBody>
      </p:sp>
      <p:pic>
        <p:nvPicPr>
          <p:cNvPr id="116" name="" descr=""/>
          <p:cNvPicPr/>
          <p:nvPr/>
        </p:nvPicPr>
        <p:blipFill>
          <a:blip r:embed="rId1"/>
          <a:stretch/>
        </p:blipFill>
        <p:spPr>
          <a:xfrm>
            <a:off x="4247280" y="3174840"/>
            <a:ext cx="5769720" cy="4383360"/>
          </a:xfrm>
          <a:prstGeom prst="rect">
            <a:avLst/>
          </a:prstGeom>
          <a:ln>
            <a:noFill/>
          </a:ln>
        </p:spPr>
      </p:pic>
      <p:sp>
        <p:nvSpPr>
          <p:cNvPr id="117"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The promoter regions of elincRNAs show a very strong enrichment for cohesin exclusive peaks compared to other lincRNAs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This is not the case</a:t>
            </a:r>
            <a:r>
              <a:rPr b="0" lang="fr-FR" sz="3200" spc="-1" strike="noStrike">
                <a:solidFill>
                  <a:srgbClr val="000000"/>
                </a:solidFill>
                <a:uFill>
                  <a:solidFill>
                    <a:srgbClr val="ffffff"/>
                  </a:solidFill>
                </a:uFill>
                <a:latin typeface="Arial"/>
                <a:ea typeface="DejaVu Sans"/>
              </a:rPr>
              <a:t>
</a:t>
            </a:r>
            <a:r>
              <a:rPr b="0" lang="fr-FR" sz="3200" spc="-1" strike="noStrike">
                <a:solidFill>
                  <a:srgbClr val="000000"/>
                </a:solidFill>
                <a:uFill>
                  <a:solidFill>
                    <a:srgbClr val="ffffff"/>
                  </a:solidFill>
                </a:uFill>
                <a:latin typeface="Arial"/>
                <a:ea typeface="DejaVu Sans"/>
              </a:rPr>
              <a:t>for CTCF peaks</a:t>
            </a:r>
            <a:endParaRPr b="0" lang="fr-FR"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CTCF/cohesin roles in TADs</a:t>
            </a:r>
            <a:endParaRPr b="0" lang="fr-FR" sz="1800" spc="-1" strike="noStrike">
              <a:solidFill>
                <a:srgbClr val="000000"/>
              </a:solidFill>
              <a:uFill>
                <a:solidFill>
                  <a:srgbClr val="ffffff"/>
                </a:solidFill>
              </a:uFill>
              <a:latin typeface="Arial"/>
            </a:endParaRPr>
          </a:p>
        </p:txBody>
      </p:sp>
      <p:sp>
        <p:nvSpPr>
          <p:cNvPr id="119"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A new model for CTCF/cohesin loops in TADs was recently proposed</a:t>
            </a:r>
            <a:endParaRPr b="0" lang="fr-FR"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ea typeface="DejaVu Sans"/>
              </a:rPr>
              <a:t>CTCF/cohesin loops are important for structural maintenance of TADs</a:t>
            </a:r>
            <a:endParaRPr b="0" lang="fr-FR"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ea typeface="DejaVu Sans"/>
              </a:rPr>
              <a:t>Cohesin-only loops are smaller promoter-enhancer loops</a:t>
            </a:r>
            <a:endParaRPr b="0" lang="fr-FR" sz="1800" spc="-1" strike="noStrike">
              <a:solidFill>
                <a:srgbClr val="000000"/>
              </a:solidFill>
              <a:uFill>
                <a:solidFill>
                  <a:srgbClr val="ffffff"/>
                </a:solidFill>
              </a:uFill>
              <a:latin typeface="Arial"/>
            </a:endParaRPr>
          </a:p>
        </p:txBody>
      </p:sp>
      <p:pic>
        <p:nvPicPr>
          <p:cNvPr id="120" name="" descr=""/>
          <p:cNvPicPr/>
          <p:nvPr/>
        </p:nvPicPr>
        <p:blipFill>
          <a:blip r:embed="rId1"/>
          <a:srcRect l="0" t="9978" r="0" b="0"/>
          <a:stretch/>
        </p:blipFill>
        <p:spPr>
          <a:xfrm>
            <a:off x="3770640" y="4167000"/>
            <a:ext cx="6235920" cy="2860920"/>
          </a:xfrm>
          <a:prstGeom prst="rect">
            <a:avLst/>
          </a:prstGeom>
          <a:ln>
            <a:noFill/>
          </a:ln>
        </p:spPr>
      </p:pic>
      <p:sp>
        <p:nvSpPr>
          <p:cNvPr id="121" name="CustomShape 3"/>
          <p:cNvSpPr/>
          <p:nvPr/>
        </p:nvSpPr>
        <p:spPr>
          <a:xfrm>
            <a:off x="360" y="7028640"/>
            <a:ext cx="10080000" cy="601920"/>
          </a:xfrm>
          <a:prstGeom prst="rect">
            <a:avLst/>
          </a:prstGeom>
          <a:noFill/>
          <a:ln>
            <a:noFill/>
          </a:ln>
        </p:spPr>
        <p:style>
          <a:lnRef idx="0"/>
          <a:fillRef idx="0"/>
          <a:effectRef idx="0"/>
          <a:fontRef idx="minor"/>
        </p:style>
        <p:txBody>
          <a:bodyPr lIns="90000" rIns="90000" tIns="45000" bIns="45000"/>
          <a:p>
            <a:r>
              <a:rPr b="0" lang="fr-FR" sz="1600" spc="-1" strike="noStrike">
                <a:solidFill>
                  <a:srgbClr val="000000"/>
                </a:solidFill>
                <a:uFill>
                  <a:solidFill>
                    <a:srgbClr val="ffffff"/>
                  </a:solidFill>
                </a:uFill>
                <a:latin typeface="Arial"/>
                <a:ea typeface="DejaVu Sans"/>
              </a:rPr>
              <a:t>Ji X, Dadon DB, Powell BE, et al. 3D Chromosome Regulatory Landscape of Human Pluripotent Cells. Cell Stem Cell. 2016;18(2):262-75.</a:t>
            </a:r>
            <a:endParaRPr b="0" lang="fr-FR"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Conclusions</a:t>
            </a:r>
            <a:endParaRPr b="0" lang="fr-FR" sz="1800" spc="-1" strike="noStrike">
              <a:solidFill>
                <a:srgbClr val="000000"/>
              </a:solidFill>
              <a:uFill>
                <a:solidFill>
                  <a:srgbClr val="ffffff"/>
                </a:solidFill>
              </a:uFill>
              <a:latin typeface="Arial"/>
            </a:endParaRPr>
          </a:p>
        </p:txBody>
      </p:sp>
      <p:sp>
        <p:nvSpPr>
          <p:cNvPr id="123" name="CustomShape 2"/>
          <p:cNvSpPr/>
          <p:nvPr/>
        </p:nvSpPr>
        <p:spPr>
          <a:xfrm>
            <a:off x="503280" y="1767960"/>
            <a:ext cx="9071280" cy="514260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ElincRNAs are enriched at loop anchors, but not significantly at TAD boundaries</a:t>
            </a:r>
            <a:endParaRPr b="0" lang="fr-FR" sz="1800" spc="-1" strike="noStrike">
              <a:solidFill>
                <a:srgbClr val="000000"/>
              </a:solidFill>
              <a:uFill>
                <a:solidFill>
                  <a:srgbClr val="ffffff"/>
                </a:solidFill>
              </a:uFill>
              <a:latin typeface="Arial"/>
            </a:endParaRPr>
          </a:p>
          <a:p>
            <a:pPr lvl="1" marL="864000" indent="-32328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ea typeface="DejaVu Sans"/>
              </a:rPr>
              <a:t>Likely not involved in the maintenance of TAD boundaries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They are enriched in cohesin compared to other lincRNAs</a:t>
            </a:r>
            <a:endParaRPr b="0" lang="fr-FR" sz="1800" spc="-1" strike="noStrike">
              <a:solidFill>
                <a:srgbClr val="000000"/>
              </a:solidFill>
              <a:uFill>
                <a:solidFill>
                  <a:srgbClr val="ffffff"/>
                </a:solidFill>
              </a:uFill>
              <a:latin typeface="Arial"/>
            </a:endParaRPr>
          </a:p>
          <a:p>
            <a:pPr lvl="1" marL="864000" indent="-32328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ea typeface="DejaVu Sans"/>
              </a:rPr>
              <a:t>Could be involved in enhancer-promoter looping</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They are associated with TADs presenting more compaction</a:t>
            </a:r>
            <a:endParaRPr b="0" lang="fr-FR" sz="1800" spc="-1" strike="noStrike">
              <a:solidFill>
                <a:srgbClr val="000000"/>
              </a:solidFill>
              <a:uFill>
                <a:solidFill>
                  <a:srgbClr val="ffffff"/>
                </a:solidFill>
              </a:uFill>
              <a:latin typeface="Arial"/>
            </a:endParaRPr>
          </a:p>
          <a:p>
            <a:pPr lvl="1" marL="864000" indent="-323280">
              <a:lnSpc>
                <a:spcPct val="100000"/>
              </a:lnSpc>
              <a:buClr>
                <a:srgbClr val="000000"/>
              </a:buClr>
              <a:buSzPct val="45000"/>
              <a:buFont typeface="Wingdings" charset="2"/>
              <a:buChar char=""/>
            </a:pPr>
            <a:r>
              <a:rPr b="0" lang="fr-FR" sz="2800" spc="-1" strike="noStrike">
                <a:solidFill>
                  <a:srgbClr val="000000"/>
                </a:solidFill>
                <a:uFill>
                  <a:solidFill>
                    <a:srgbClr val="ffffff"/>
                  </a:solidFill>
                </a:uFill>
                <a:latin typeface="Arial"/>
                <a:ea typeface="DejaVu Sans"/>
              </a:rPr>
              <a:t>Could promoter these enhancer-promoter loops</a:t>
            </a:r>
            <a:endParaRPr b="0" lang="fr-FR"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Outlook</a:t>
            </a:r>
            <a:endParaRPr b="0" lang="fr-FR" sz="1800" spc="-1" strike="noStrike">
              <a:solidFill>
                <a:srgbClr val="000000"/>
              </a:solidFill>
              <a:uFill>
                <a:solidFill>
                  <a:srgbClr val="ffffff"/>
                </a:solidFill>
              </a:uFill>
              <a:latin typeface="Arial"/>
            </a:endParaRPr>
          </a:p>
        </p:txBody>
      </p:sp>
      <p:sp>
        <p:nvSpPr>
          <p:cNvPr id="125" name="CustomShape 2"/>
          <p:cNvSpPr/>
          <p:nvPr/>
        </p:nvSpPr>
        <p:spPr>
          <a:xfrm>
            <a:off x="503280" y="20145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Comparing enhancers producing elincRNAs vs those that do not would be more meaningful</a:t>
            </a:r>
            <a:r>
              <a:rPr b="0" lang="fr-FR" sz="3200" spc="-1" strike="noStrike">
                <a:solidFill>
                  <a:srgbClr val="000000"/>
                </a:solidFill>
                <a:uFill>
                  <a:solidFill>
                    <a:srgbClr val="ffffff"/>
                  </a:solidFill>
                </a:uFill>
                <a:latin typeface="Arial"/>
                <a:ea typeface="DejaVu Sans"/>
              </a:rPr>
              <a:t>
</a:t>
            </a:r>
            <a:r>
              <a:rPr b="0" lang="fr-FR" sz="32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Extending the analysis to other cell-lines may reveal interesting patterns</a:t>
            </a:r>
            <a:endParaRPr b="0" lang="fr-FR"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505440" y="30240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Questions ?</a:t>
            </a:r>
            <a:endParaRPr b="0" lang="fr-FR" sz="18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Discussion</a:t>
            </a:r>
            <a:endParaRPr b="0" lang="fr-FR" sz="1800" spc="-1" strike="noStrike">
              <a:solidFill>
                <a:srgbClr val="000000"/>
              </a:solidFill>
              <a:uFill>
                <a:solidFill>
                  <a:srgbClr val="ffffff"/>
                </a:solidFill>
              </a:uFill>
              <a:latin typeface="Arial"/>
            </a:endParaRPr>
          </a:p>
        </p:txBody>
      </p:sp>
      <p:sp>
        <p:nvSpPr>
          <p:cNvPr id="128"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Ongoing debate : Transcript- or transcription-mediated functions of eRNAs in general</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The mechanistic functions (if any) of spatial regulation by elincRNAs are probably case specific</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Analysis is limited by the resolution of the technology</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Only looking at intra-chromosomal contact. Interchromosomal and lamina contact might add interesting information </a:t>
            </a:r>
            <a:endParaRPr b="0" lang="fr-FR" sz="18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Supplementary slides</a:t>
            </a:r>
            <a:endParaRPr b="0" lang="fr-FR" sz="1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De</a:t>
            </a:r>
            <a:r>
              <a:rPr b="0" lang="fr-FR" sz="4400" spc="-1" strike="noStrike">
                <a:solidFill>
                  <a:srgbClr val="000000"/>
                </a:solidFill>
                <a:uFill>
                  <a:solidFill>
                    <a:srgbClr val="ffffff"/>
                  </a:solidFill>
                </a:uFill>
                <a:latin typeface="Arial"/>
                <a:ea typeface="DejaVu Sans"/>
              </a:rPr>
              <a:t>fini</a:t>
            </a:r>
            <a:r>
              <a:rPr b="0" lang="fr-FR" sz="4400" spc="-1" strike="noStrike">
                <a:solidFill>
                  <a:srgbClr val="000000"/>
                </a:solidFill>
                <a:uFill>
                  <a:solidFill>
                    <a:srgbClr val="ffffff"/>
                  </a:solidFill>
                </a:uFill>
                <a:latin typeface="Arial"/>
                <a:ea typeface="DejaVu Sans"/>
              </a:rPr>
              <a:t>ng </a:t>
            </a:r>
            <a:r>
              <a:rPr b="0" lang="fr-FR" sz="4400" spc="-1" strike="noStrike">
                <a:solidFill>
                  <a:srgbClr val="000000"/>
                </a:solidFill>
                <a:uFill>
                  <a:solidFill>
                    <a:srgbClr val="ffffff"/>
                  </a:solidFill>
                </a:uFill>
                <a:latin typeface="Arial"/>
                <a:ea typeface="DejaVu Sans"/>
              </a:rPr>
              <a:t>TA</a:t>
            </a:r>
            <a:r>
              <a:rPr b="0" lang="fr-FR" sz="4400" spc="-1" strike="noStrike">
                <a:solidFill>
                  <a:srgbClr val="000000"/>
                </a:solidFill>
                <a:uFill>
                  <a:solidFill>
                    <a:srgbClr val="ffffff"/>
                  </a:solidFill>
                </a:uFill>
                <a:latin typeface="Arial"/>
                <a:ea typeface="DejaVu Sans"/>
              </a:rPr>
              <a:t>D </a:t>
            </a:r>
            <a:r>
              <a:rPr b="0" lang="fr-FR" sz="4400" spc="-1" strike="noStrike">
                <a:solidFill>
                  <a:srgbClr val="000000"/>
                </a:solidFill>
                <a:uFill>
                  <a:solidFill>
                    <a:srgbClr val="ffffff"/>
                  </a:solidFill>
                </a:uFill>
                <a:latin typeface="Arial"/>
                <a:ea typeface="DejaVu Sans"/>
              </a:rPr>
              <a:t>bo</a:t>
            </a:r>
            <a:r>
              <a:rPr b="0" lang="fr-FR" sz="4400" spc="-1" strike="noStrike">
                <a:solidFill>
                  <a:srgbClr val="000000"/>
                </a:solidFill>
                <a:uFill>
                  <a:solidFill>
                    <a:srgbClr val="ffffff"/>
                  </a:solidFill>
                </a:uFill>
                <a:latin typeface="Arial"/>
                <a:ea typeface="DejaVu Sans"/>
              </a:rPr>
              <a:t>un</a:t>
            </a:r>
            <a:r>
              <a:rPr b="0" lang="fr-FR" sz="4400" spc="-1" strike="noStrike">
                <a:solidFill>
                  <a:srgbClr val="000000"/>
                </a:solidFill>
                <a:uFill>
                  <a:solidFill>
                    <a:srgbClr val="ffffff"/>
                  </a:solidFill>
                </a:uFill>
                <a:latin typeface="Arial"/>
                <a:ea typeface="DejaVu Sans"/>
              </a:rPr>
              <a:t>da</a:t>
            </a:r>
            <a:r>
              <a:rPr b="0" lang="fr-FR" sz="4400" spc="-1" strike="noStrike">
                <a:solidFill>
                  <a:srgbClr val="000000"/>
                </a:solidFill>
                <a:uFill>
                  <a:solidFill>
                    <a:srgbClr val="ffffff"/>
                  </a:solidFill>
                </a:uFill>
                <a:latin typeface="Arial"/>
                <a:ea typeface="DejaVu Sans"/>
              </a:rPr>
              <a:t>rie</a:t>
            </a:r>
            <a:r>
              <a:rPr b="0" lang="fr-FR" sz="4400" spc="-1" strike="noStrike">
                <a:solidFill>
                  <a:srgbClr val="000000"/>
                </a:solidFill>
                <a:uFill>
                  <a:solidFill>
                    <a:srgbClr val="ffffff"/>
                  </a:solidFill>
                </a:uFill>
                <a:latin typeface="Arial"/>
                <a:ea typeface="DejaVu Sans"/>
              </a:rPr>
              <a:t>s</a:t>
            </a:r>
            <a:endParaRPr b="0" lang="fr-FR" sz="1800" spc="-1" strike="noStrike">
              <a:solidFill>
                <a:srgbClr val="000000"/>
              </a:solidFill>
              <a:uFill>
                <a:solidFill>
                  <a:srgbClr val="ffffff"/>
                </a:solidFill>
              </a:uFill>
              <a:latin typeface="Arial"/>
            </a:endParaRPr>
          </a:p>
        </p:txBody>
      </p:sp>
      <p:sp>
        <p:nvSpPr>
          <p:cNvPr id="131"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U</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g</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h</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u</a:t>
            </a:r>
            <a:r>
              <a:rPr b="0" lang="fr-FR" sz="2400" spc="-1" strike="noStrike">
                <a:solidFill>
                  <a:srgbClr val="000000"/>
                </a:solidFill>
                <a:uFill>
                  <a:solidFill>
                    <a:srgbClr val="ffffff"/>
                  </a:solidFill>
                </a:uFill>
                <a:latin typeface="Arial"/>
                <a:ea typeface="DejaVu Sans"/>
              </a:rPr>
              <a:t>l</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p</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p</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y</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f</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D</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b</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u</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d</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L</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w</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c</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c</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c</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b</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u</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d</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x</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d</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g</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b</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u</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d</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w</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d</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l</a:t>
            </a:r>
            <a:r>
              <a:rPr b="0" lang="fr-FR" sz="2400" spc="-1" strike="noStrike">
                <a:solidFill>
                  <a:srgbClr val="000000"/>
                </a:solidFill>
                <a:uFill>
                  <a:solidFill>
                    <a:srgbClr val="ffffff"/>
                  </a:solidFill>
                </a:uFill>
                <a:latin typeface="Arial"/>
                <a:ea typeface="DejaVu Sans"/>
              </a:rPr>
              <a:t>y</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c</a:t>
            </a:r>
            <a:r>
              <a:rPr b="0" lang="fr-FR" sz="2400" spc="-1" strike="noStrike">
                <a:solidFill>
                  <a:srgbClr val="000000"/>
                </a:solidFill>
                <a:uFill>
                  <a:solidFill>
                    <a:srgbClr val="ffffff"/>
                  </a:solidFill>
                </a:uFill>
                <a:latin typeface="Arial"/>
                <a:ea typeface="DejaVu Sans"/>
              </a:rPr>
              <a:t>h</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c</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l</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l</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m</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p</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x</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d</a:t>
            </a:r>
            <a:r>
              <a:rPr b="0" lang="fr-FR" sz="2400" spc="-1" strike="noStrike">
                <a:solidFill>
                  <a:srgbClr val="000000"/>
                </a:solidFill>
                <a:uFill>
                  <a:solidFill>
                    <a:srgbClr val="ffffff"/>
                  </a:solidFill>
                </a:uFill>
                <a:latin typeface="Arial"/>
                <a:ea typeface="DejaVu Sans"/>
              </a:rPr>
              <a:t>i</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g</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w</a:t>
            </a:r>
            <a:r>
              <a:rPr b="0" lang="fr-FR" sz="2400" spc="-1" strike="noStrike">
                <a:solidFill>
                  <a:srgbClr val="000000"/>
                </a:solidFill>
                <a:uFill>
                  <a:solidFill>
                    <a:srgbClr val="ffffff"/>
                  </a:solidFill>
                </a:uFill>
                <a:latin typeface="Arial"/>
                <a:ea typeface="DejaVu Sans"/>
              </a:rPr>
              <a:t>h</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h</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c</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n</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c</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c</a:t>
            </a:r>
            <a:r>
              <a:rPr b="0" lang="fr-FR" sz="2400" spc="-1" strike="noStrike">
                <a:solidFill>
                  <a:srgbClr val="000000"/>
                </a:solidFill>
                <a:uFill>
                  <a:solidFill>
                    <a:srgbClr val="ffffff"/>
                  </a:solidFill>
                </a:uFill>
                <a:latin typeface="Arial"/>
                <a:ea typeface="DejaVu Sans"/>
              </a:rPr>
              <a:t>h</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a</a:t>
            </a: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t</a:t>
            </a:r>
            <a:r>
              <a:rPr b="0" lang="fr-FR" sz="2400" spc="-1" strike="noStrike">
                <a:solidFill>
                  <a:srgbClr val="000000"/>
                </a:solidFill>
                <a:uFill>
                  <a:solidFill>
                    <a:srgbClr val="ffffff"/>
                  </a:solidFill>
                </a:uFill>
                <a:latin typeface="Arial"/>
                <a:ea typeface="DejaVu Sans"/>
              </a:rPr>
              <a:t>h</a:t>
            </a:r>
            <a:r>
              <a:rPr b="0" lang="fr-FR" sz="2400" spc="-1" strike="noStrike">
                <a:solidFill>
                  <a:srgbClr val="000000"/>
                </a:solidFill>
                <a:uFill>
                  <a:solidFill>
                    <a:srgbClr val="ffffff"/>
                  </a:solidFill>
                </a:uFill>
                <a:latin typeface="Arial"/>
                <a:ea typeface="DejaVu Sans"/>
              </a:rPr>
              <a:t>r</a:t>
            </a:r>
            <a:r>
              <a:rPr b="0" lang="fr-FR" sz="2400" spc="-1" strike="noStrike">
                <a:solidFill>
                  <a:srgbClr val="000000"/>
                </a:solidFill>
                <a:uFill>
                  <a:solidFill>
                    <a:srgbClr val="ffffff"/>
                  </a:solidFill>
                </a:uFill>
                <a:latin typeface="Arial"/>
                <a:ea typeface="DejaVu Sans"/>
              </a:rPr>
              <a:t>e</a:t>
            </a:r>
            <a:r>
              <a:rPr b="0" lang="fr-FR" sz="2400" spc="-1" strike="noStrike">
                <a:solidFill>
                  <a:srgbClr val="000000"/>
                </a:solidFill>
                <a:uFill>
                  <a:solidFill>
                    <a:srgbClr val="ffffff"/>
                  </a:solidFill>
                </a:uFill>
                <a:latin typeface="Arial"/>
                <a:ea typeface="DejaVu Sans"/>
              </a:rPr>
              <a:t>s</a:t>
            </a:r>
            <a:r>
              <a:rPr b="0" lang="fr-FR" sz="2400" spc="-1" strike="noStrike">
                <a:solidFill>
                  <a:srgbClr val="000000"/>
                </a:solidFill>
                <a:uFill>
                  <a:solidFill>
                    <a:srgbClr val="ffffff"/>
                  </a:solidFill>
                </a:uFill>
                <a:latin typeface="Arial"/>
                <a:ea typeface="DejaVu Sans"/>
              </a:rPr>
              <a:t>h</a:t>
            </a:r>
            <a:r>
              <a:rPr b="0" lang="fr-FR" sz="2400" spc="-1" strike="noStrike">
                <a:solidFill>
                  <a:srgbClr val="000000"/>
                </a:solidFill>
                <a:uFill>
                  <a:solidFill>
                    <a:srgbClr val="ffffff"/>
                  </a:solidFill>
                </a:uFill>
                <a:latin typeface="Arial"/>
                <a:ea typeface="DejaVu Sans"/>
              </a:rPr>
              <a:t>o</a:t>
            </a:r>
            <a:r>
              <a:rPr b="0" lang="fr-FR" sz="2400" spc="-1" strike="noStrike">
                <a:solidFill>
                  <a:srgbClr val="000000"/>
                </a:solidFill>
                <a:uFill>
                  <a:solidFill>
                    <a:srgbClr val="ffffff"/>
                  </a:solidFill>
                </a:uFill>
                <a:latin typeface="Arial"/>
                <a:ea typeface="DejaVu Sans"/>
              </a:rPr>
              <a:t>l</a:t>
            </a:r>
            <a:r>
              <a:rPr b="0" lang="fr-FR" sz="2400" spc="-1" strike="noStrike">
                <a:solidFill>
                  <a:srgbClr val="000000"/>
                </a:solidFill>
                <a:uFill>
                  <a:solidFill>
                    <a:srgbClr val="ffffff"/>
                  </a:solidFill>
                </a:uFill>
                <a:latin typeface="Arial"/>
                <a:ea typeface="DejaVu Sans"/>
              </a:rPr>
              <a:t>d</a:t>
            </a:r>
            <a:endParaRPr b="0" lang="fr-FR" sz="1800" spc="-1" strike="noStrike">
              <a:solidFill>
                <a:srgbClr val="000000"/>
              </a:solidFill>
              <a:uFill>
                <a:solidFill>
                  <a:srgbClr val="ffffff"/>
                </a:solidFill>
              </a:uFill>
              <a:latin typeface="Arial"/>
            </a:endParaRPr>
          </a:p>
        </p:txBody>
      </p:sp>
      <p:pic>
        <p:nvPicPr>
          <p:cNvPr id="132" name="" descr=""/>
          <p:cNvPicPr/>
          <p:nvPr/>
        </p:nvPicPr>
        <p:blipFill>
          <a:blip r:embed="rId1"/>
          <a:srcRect l="0" t="245" r="0" b="196"/>
          <a:stretch/>
        </p:blipFill>
        <p:spPr>
          <a:xfrm>
            <a:off x="5439960" y="3789000"/>
            <a:ext cx="4135680" cy="3619800"/>
          </a:xfrm>
          <a:prstGeom prst="rect">
            <a:avLst/>
          </a:prstGeom>
          <a:ln>
            <a:noFill/>
          </a:ln>
        </p:spPr>
      </p:pic>
      <p:sp>
        <p:nvSpPr>
          <p:cNvPr id="133" name="CustomShape 3"/>
          <p:cNvSpPr/>
          <p:nvPr/>
        </p:nvSpPr>
        <p:spPr>
          <a:xfrm rot="18900000">
            <a:off x="5898600" y="6551640"/>
            <a:ext cx="425520" cy="434160"/>
          </a:xfrm>
          <a:prstGeom prst="rect">
            <a:avLst/>
          </a:prstGeom>
          <a:solidFill>
            <a:srgbClr val="0066cc">
              <a:alpha val="71000"/>
            </a:srgbClr>
          </a:solidFill>
          <a:ln>
            <a:solidFill>
              <a:srgbClr val="3465a4"/>
            </a:solidFill>
          </a:ln>
        </p:spPr>
        <p:style>
          <a:lnRef idx="0"/>
          <a:fillRef idx="0"/>
          <a:effectRef idx="0"/>
          <a:fontRef idx="minor"/>
        </p:style>
      </p:sp>
      <p:sp>
        <p:nvSpPr>
          <p:cNvPr id="134" name="CustomShape 4"/>
          <p:cNvSpPr/>
          <p:nvPr/>
        </p:nvSpPr>
        <p:spPr>
          <a:xfrm rot="18900000">
            <a:off x="6628680" y="6551640"/>
            <a:ext cx="425160" cy="434160"/>
          </a:xfrm>
          <a:prstGeom prst="rect">
            <a:avLst/>
          </a:prstGeom>
          <a:solidFill>
            <a:srgbClr val="ffcc00">
              <a:alpha val="71000"/>
            </a:srgbClr>
          </a:solidFill>
          <a:ln>
            <a:noFill/>
          </a:ln>
        </p:spPr>
        <p:style>
          <a:lnRef idx="0"/>
          <a:fillRef idx="0"/>
          <a:effectRef idx="0"/>
          <a:fontRef idx="minor"/>
        </p:style>
      </p:sp>
      <p:sp>
        <p:nvSpPr>
          <p:cNvPr id="135" name="CustomShape 5"/>
          <p:cNvSpPr/>
          <p:nvPr/>
        </p:nvSpPr>
        <p:spPr>
          <a:xfrm rot="18900000">
            <a:off x="7267320" y="6551640"/>
            <a:ext cx="425160" cy="434160"/>
          </a:xfrm>
          <a:prstGeom prst="rect">
            <a:avLst/>
          </a:prstGeom>
          <a:solidFill>
            <a:srgbClr val="66ff66">
              <a:alpha val="71000"/>
            </a:srgbClr>
          </a:solidFill>
          <a:ln>
            <a:noFill/>
          </a:ln>
        </p:spPr>
        <p:style>
          <a:lnRef idx="0"/>
          <a:fillRef idx="0"/>
          <a:effectRef idx="0"/>
          <a:fontRef idx="minor"/>
        </p:style>
      </p:sp>
      <p:sp>
        <p:nvSpPr>
          <p:cNvPr id="136" name="CustomShape 6"/>
          <p:cNvSpPr/>
          <p:nvPr/>
        </p:nvSpPr>
        <p:spPr>
          <a:xfrm>
            <a:off x="5040000" y="4151520"/>
            <a:ext cx="1197720" cy="1656000"/>
          </a:xfrm>
          <a:custGeom>
            <a:avLst/>
            <a:gdLst/>
            <a:ahLst/>
            <a:rect l="l" t="t" r="r" b="b"/>
            <a:pathLst>
              <a:path w="3939" h="5447">
                <a:moveTo>
                  <a:pt x="3791" y="5243"/>
                </a:moveTo>
                <a:cubicBezTo>
                  <a:pt x="3424" y="5384"/>
                  <a:pt x="3051" y="5446"/>
                  <a:pt x="2690" y="5437"/>
                </a:cubicBezTo>
                <a:cubicBezTo>
                  <a:pt x="2328" y="5428"/>
                  <a:pt x="1978" y="5348"/>
                  <a:pt x="1656" y="5205"/>
                </a:cubicBezTo>
                <a:cubicBezTo>
                  <a:pt x="1335" y="5061"/>
                  <a:pt x="1042" y="4854"/>
                  <a:pt x="793" y="4590"/>
                </a:cubicBezTo>
                <a:cubicBezTo>
                  <a:pt x="546" y="4327"/>
                  <a:pt x="343" y="4009"/>
                  <a:pt x="203" y="3641"/>
                </a:cubicBezTo>
                <a:cubicBezTo>
                  <a:pt x="62" y="3274"/>
                  <a:pt x="0" y="2901"/>
                  <a:pt x="9" y="2540"/>
                </a:cubicBezTo>
                <a:cubicBezTo>
                  <a:pt x="18" y="2178"/>
                  <a:pt x="98" y="1828"/>
                  <a:pt x="241" y="1506"/>
                </a:cubicBezTo>
                <a:cubicBezTo>
                  <a:pt x="385" y="1185"/>
                  <a:pt x="592" y="891"/>
                  <a:pt x="856" y="643"/>
                </a:cubicBezTo>
                <a:cubicBezTo>
                  <a:pt x="1119" y="396"/>
                  <a:pt x="1437" y="193"/>
                  <a:pt x="1805" y="53"/>
                </a:cubicBezTo>
                <a:cubicBezTo>
                  <a:pt x="1855" y="34"/>
                  <a:pt x="1904" y="16"/>
                  <a:pt x="1954" y="0"/>
                </a:cubicBezTo>
                <a:lnTo>
                  <a:pt x="2014" y="157"/>
                </a:lnTo>
                <a:cubicBezTo>
                  <a:pt x="1965" y="173"/>
                  <a:pt x="1915" y="191"/>
                  <a:pt x="1865" y="210"/>
                </a:cubicBezTo>
                <a:cubicBezTo>
                  <a:pt x="1519" y="342"/>
                  <a:pt x="1218" y="533"/>
                  <a:pt x="971" y="766"/>
                </a:cubicBezTo>
                <a:cubicBezTo>
                  <a:pt x="724" y="998"/>
                  <a:pt x="529" y="1273"/>
                  <a:pt x="395" y="1575"/>
                </a:cubicBezTo>
                <a:cubicBezTo>
                  <a:pt x="260" y="1877"/>
                  <a:pt x="185" y="2205"/>
                  <a:pt x="177" y="2544"/>
                </a:cubicBezTo>
                <a:cubicBezTo>
                  <a:pt x="169" y="2884"/>
                  <a:pt x="227" y="3235"/>
                  <a:pt x="360" y="3581"/>
                </a:cubicBezTo>
                <a:cubicBezTo>
                  <a:pt x="492" y="3927"/>
                  <a:pt x="683" y="4227"/>
                  <a:pt x="916" y="4475"/>
                </a:cubicBezTo>
                <a:cubicBezTo>
                  <a:pt x="1148" y="4722"/>
                  <a:pt x="1423" y="4916"/>
                  <a:pt x="1725" y="5051"/>
                </a:cubicBezTo>
                <a:cubicBezTo>
                  <a:pt x="2027" y="5186"/>
                  <a:pt x="2355" y="5261"/>
                  <a:pt x="2694" y="5269"/>
                </a:cubicBezTo>
                <a:cubicBezTo>
                  <a:pt x="3034" y="5277"/>
                  <a:pt x="3385" y="5219"/>
                  <a:pt x="3731" y="5086"/>
                </a:cubicBezTo>
                <a:cubicBezTo>
                  <a:pt x="3781" y="5067"/>
                  <a:pt x="3830" y="5047"/>
                  <a:pt x="3877" y="5025"/>
                </a:cubicBezTo>
                <a:lnTo>
                  <a:pt x="3938" y="5183"/>
                </a:lnTo>
                <a:cubicBezTo>
                  <a:pt x="3890" y="5204"/>
                  <a:pt x="3841" y="5224"/>
                  <a:pt x="3791" y="5243"/>
                </a:cubicBezTo>
              </a:path>
            </a:pathLst>
          </a:custGeom>
          <a:solidFill>
            <a:srgbClr val="ffcc00"/>
          </a:solidFill>
          <a:ln>
            <a:noFill/>
          </a:ln>
        </p:spPr>
        <p:style>
          <a:lnRef idx="0"/>
          <a:fillRef idx="0"/>
          <a:effectRef idx="0"/>
          <a:fontRef idx="minor"/>
        </p:style>
      </p:sp>
      <p:sp>
        <p:nvSpPr>
          <p:cNvPr id="137" name="CustomShape 7"/>
          <p:cNvSpPr/>
          <p:nvPr/>
        </p:nvSpPr>
        <p:spPr>
          <a:xfrm>
            <a:off x="6444720" y="3792960"/>
            <a:ext cx="592560" cy="751320"/>
          </a:xfrm>
          <a:custGeom>
            <a:avLst/>
            <a:gdLst/>
            <a:ahLst/>
            <a:rect l="l" t="t" r="r" b="b"/>
            <a:pathLst>
              <a:path w="1950" h="2472">
                <a:moveTo>
                  <a:pt x="499" y="19"/>
                </a:moveTo>
                <a:cubicBezTo>
                  <a:pt x="669" y="0"/>
                  <a:pt x="837" y="16"/>
                  <a:pt x="996" y="63"/>
                </a:cubicBezTo>
                <a:cubicBezTo>
                  <a:pt x="1155" y="110"/>
                  <a:pt x="1305" y="188"/>
                  <a:pt x="1438" y="295"/>
                </a:cubicBezTo>
                <a:cubicBezTo>
                  <a:pt x="1569" y="402"/>
                  <a:pt x="1683" y="537"/>
                  <a:pt x="1772" y="699"/>
                </a:cubicBezTo>
                <a:cubicBezTo>
                  <a:pt x="1860" y="861"/>
                  <a:pt x="1912" y="1031"/>
                  <a:pt x="1930" y="1199"/>
                </a:cubicBezTo>
                <a:cubicBezTo>
                  <a:pt x="1949" y="1368"/>
                  <a:pt x="1933" y="1537"/>
                  <a:pt x="1886" y="1696"/>
                </a:cubicBezTo>
                <a:cubicBezTo>
                  <a:pt x="1839" y="1855"/>
                  <a:pt x="1761" y="2005"/>
                  <a:pt x="1654" y="2137"/>
                </a:cubicBezTo>
                <a:cubicBezTo>
                  <a:pt x="1547" y="2269"/>
                  <a:pt x="1412" y="2383"/>
                  <a:pt x="1250" y="2471"/>
                </a:cubicBezTo>
                <a:lnTo>
                  <a:pt x="1148" y="2285"/>
                </a:lnTo>
                <a:cubicBezTo>
                  <a:pt x="1285" y="2210"/>
                  <a:pt x="1399" y="2114"/>
                  <a:pt x="1489" y="2003"/>
                </a:cubicBezTo>
                <a:cubicBezTo>
                  <a:pt x="1579" y="1893"/>
                  <a:pt x="1644" y="1768"/>
                  <a:pt x="1683" y="1636"/>
                </a:cubicBezTo>
                <a:cubicBezTo>
                  <a:pt x="1722" y="1503"/>
                  <a:pt x="1735" y="1363"/>
                  <a:pt x="1719" y="1222"/>
                </a:cubicBezTo>
                <a:cubicBezTo>
                  <a:pt x="1704" y="1080"/>
                  <a:pt x="1660" y="937"/>
                  <a:pt x="1585" y="801"/>
                </a:cubicBezTo>
                <a:cubicBezTo>
                  <a:pt x="1511" y="664"/>
                  <a:pt x="1415" y="550"/>
                  <a:pt x="1304" y="460"/>
                </a:cubicBezTo>
                <a:cubicBezTo>
                  <a:pt x="1194" y="370"/>
                  <a:pt x="1069" y="305"/>
                  <a:pt x="936" y="266"/>
                </a:cubicBezTo>
                <a:cubicBezTo>
                  <a:pt x="804" y="227"/>
                  <a:pt x="664" y="214"/>
                  <a:pt x="523" y="230"/>
                </a:cubicBezTo>
                <a:cubicBezTo>
                  <a:pt x="381" y="245"/>
                  <a:pt x="238" y="289"/>
                  <a:pt x="101" y="364"/>
                </a:cubicBezTo>
                <a:lnTo>
                  <a:pt x="0" y="178"/>
                </a:lnTo>
                <a:cubicBezTo>
                  <a:pt x="162" y="89"/>
                  <a:pt x="331" y="37"/>
                  <a:pt x="499" y="19"/>
                </a:cubicBezTo>
              </a:path>
            </a:pathLst>
          </a:custGeom>
          <a:solidFill>
            <a:srgbClr val="3465a4"/>
          </a:solidFill>
          <a:ln>
            <a:noFill/>
          </a:ln>
        </p:spPr>
        <p:style>
          <a:lnRef idx="0"/>
          <a:fillRef idx="0"/>
          <a:effectRef idx="0"/>
          <a:fontRef idx="minor"/>
        </p:style>
      </p:sp>
      <p:sp>
        <p:nvSpPr>
          <p:cNvPr id="138" name="CustomShape 8"/>
          <p:cNvSpPr/>
          <p:nvPr/>
        </p:nvSpPr>
        <p:spPr>
          <a:xfrm>
            <a:off x="6576480" y="5005800"/>
            <a:ext cx="515880" cy="781920"/>
          </a:xfrm>
          <a:custGeom>
            <a:avLst/>
            <a:gdLst/>
            <a:ahLst/>
            <a:rect l="l" t="t" r="r" b="b"/>
            <a:pathLst>
              <a:path w="1697" h="2572">
                <a:moveTo>
                  <a:pt x="1216" y="244"/>
                </a:moveTo>
                <a:cubicBezTo>
                  <a:pt x="1349" y="351"/>
                  <a:pt x="1456" y="482"/>
                  <a:pt x="1534" y="628"/>
                </a:cubicBezTo>
                <a:cubicBezTo>
                  <a:pt x="1613" y="774"/>
                  <a:pt x="1663" y="936"/>
                  <a:pt x="1679" y="1105"/>
                </a:cubicBezTo>
                <a:cubicBezTo>
                  <a:pt x="1696" y="1274"/>
                  <a:pt x="1680" y="1450"/>
                  <a:pt x="1627" y="1627"/>
                </a:cubicBezTo>
                <a:cubicBezTo>
                  <a:pt x="1574" y="1804"/>
                  <a:pt x="1490" y="1960"/>
                  <a:pt x="1383" y="2091"/>
                </a:cubicBezTo>
                <a:cubicBezTo>
                  <a:pt x="1276" y="2223"/>
                  <a:pt x="1145" y="2331"/>
                  <a:pt x="999" y="2409"/>
                </a:cubicBezTo>
                <a:cubicBezTo>
                  <a:pt x="853" y="2488"/>
                  <a:pt x="691" y="2538"/>
                  <a:pt x="522" y="2554"/>
                </a:cubicBezTo>
                <a:cubicBezTo>
                  <a:pt x="353" y="2571"/>
                  <a:pt x="177" y="2555"/>
                  <a:pt x="0" y="2502"/>
                </a:cubicBezTo>
                <a:lnTo>
                  <a:pt x="61" y="2299"/>
                </a:lnTo>
                <a:cubicBezTo>
                  <a:pt x="210" y="2343"/>
                  <a:pt x="359" y="2357"/>
                  <a:pt x="501" y="2343"/>
                </a:cubicBezTo>
                <a:cubicBezTo>
                  <a:pt x="642" y="2329"/>
                  <a:pt x="777" y="2288"/>
                  <a:pt x="899" y="2223"/>
                </a:cubicBezTo>
                <a:cubicBezTo>
                  <a:pt x="1020" y="2157"/>
                  <a:pt x="1129" y="2068"/>
                  <a:pt x="1219" y="1957"/>
                </a:cubicBezTo>
                <a:cubicBezTo>
                  <a:pt x="1309" y="1847"/>
                  <a:pt x="1379" y="1715"/>
                  <a:pt x="1424" y="1566"/>
                </a:cubicBezTo>
                <a:cubicBezTo>
                  <a:pt x="1469" y="1417"/>
                  <a:pt x="1482" y="1268"/>
                  <a:pt x="1468" y="1126"/>
                </a:cubicBezTo>
                <a:cubicBezTo>
                  <a:pt x="1455" y="985"/>
                  <a:pt x="1413" y="850"/>
                  <a:pt x="1348" y="728"/>
                </a:cubicBezTo>
                <a:cubicBezTo>
                  <a:pt x="1282" y="607"/>
                  <a:pt x="1193" y="498"/>
                  <a:pt x="1083" y="409"/>
                </a:cubicBezTo>
                <a:cubicBezTo>
                  <a:pt x="972" y="319"/>
                  <a:pt x="840" y="248"/>
                  <a:pt x="691" y="203"/>
                </a:cubicBezTo>
                <a:lnTo>
                  <a:pt x="752" y="0"/>
                </a:lnTo>
                <a:cubicBezTo>
                  <a:pt x="929" y="53"/>
                  <a:pt x="1085" y="137"/>
                  <a:pt x="1216" y="244"/>
                </a:cubicBezTo>
              </a:path>
            </a:pathLst>
          </a:custGeom>
          <a:solidFill>
            <a:srgbClr val="00ff66"/>
          </a:solidFill>
          <a:ln>
            <a:noFill/>
          </a:ln>
        </p:spPr>
        <p:style>
          <a:lnRef idx="0"/>
          <a:fillRef idx="0"/>
          <a:effectRef idx="0"/>
          <a:fontRef idx="minor"/>
        </p:style>
      </p:sp>
      <p:pic>
        <p:nvPicPr>
          <p:cNvPr id="139" name="" descr=""/>
          <p:cNvPicPr/>
          <p:nvPr/>
        </p:nvPicPr>
        <p:blipFill>
          <a:blip r:embed="rId2"/>
          <a:srcRect l="70897" t="7702" r="14046" b="82307"/>
          <a:stretch/>
        </p:blipFill>
        <p:spPr>
          <a:xfrm rot="10800000">
            <a:off x="6595560" y="7559640"/>
            <a:ext cx="911880" cy="39384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LincRNAs</a:t>
            </a:r>
            <a:endParaRPr b="0" lang="fr-FR" sz="1800" spc="-1" strike="noStrike">
              <a:solidFill>
                <a:srgbClr val="000000"/>
              </a:solidFill>
              <a:uFill>
                <a:solidFill>
                  <a:srgbClr val="ffffff"/>
                </a:solidFill>
              </a:uFill>
              <a:latin typeface="Arial"/>
            </a:endParaRPr>
          </a:p>
        </p:txBody>
      </p:sp>
      <p:sp>
        <p:nvSpPr>
          <p:cNvPr id="45"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Long intergenic noncoding RNAs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Do not overlap protein coding genes</a:t>
            </a:r>
            <a:endParaRPr b="0" lang="fr-FR" sz="1800" spc="-1" strike="noStrike">
              <a:solidFill>
                <a:srgbClr val="000000"/>
              </a:solidFill>
              <a:uFill>
                <a:solidFill>
                  <a:srgbClr val="ffffff"/>
                </a:solidFill>
              </a:uFill>
              <a:latin typeface="Arial"/>
            </a:endParaRPr>
          </a:p>
        </p:txBody>
      </p:sp>
      <p:pic>
        <p:nvPicPr>
          <p:cNvPr id="46" name="" descr=""/>
          <p:cNvPicPr/>
          <p:nvPr/>
        </p:nvPicPr>
        <p:blipFill>
          <a:blip r:embed="rId1"/>
          <a:stretch/>
        </p:blipFill>
        <p:spPr>
          <a:xfrm>
            <a:off x="0" y="3744000"/>
            <a:ext cx="4751280" cy="3026520"/>
          </a:xfrm>
          <a:prstGeom prst="rect">
            <a:avLst/>
          </a:prstGeom>
          <a:ln>
            <a:noFill/>
          </a:ln>
        </p:spPr>
      </p:pic>
      <p:sp>
        <p:nvSpPr>
          <p:cNvPr id="47" name="CustomShape 3"/>
          <p:cNvSpPr/>
          <p:nvPr/>
        </p:nvSpPr>
        <p:spPr>
          <a:xfrm>
            <a:off x="164520" y="4128840"/>
            <a:ext cx="4237920" cy="714960"/>
          </a:xfrm>
          <a:prstGeom prst="rect">
            <a:avLst/>
          </a:prstGeom>
          <a:noFill/>
          <a:ln w="29160">
            <a:solidFill>
              <a:srgbClr val="ff0000"/>
            </a:solidFill>
            <a:round/>
          </a:ln>
        </p:spPr>
        <p:style>
          <a:lnRef idx="0"/>
          <a:fillRef idx="0"/>
          <a:effectRef idx="0"/>
          <a:fontRef idx="minor"/>
        </p:style>
      </p:sp>
      <p:sp>
        <p:nvSpPr>
          <p:cNvPr id="48" name="CustomShape 4"/>
          <p:cNvSpPr/>
          <p:nvPr/>
        </p:nvSpPr>
        <p:spPr>
          <a:xfrm>
            <a:off x="80640" y="6947280"/>
            <a:ext cx="10142280" cy="601920"/>
          </a:xfrm>
          <a:prstGeom prst="rect">
            <a:avLst/>
          </a:prstGeom>
          <a:noFill/>
          <a:ln>
            <a:noFill/>
          </a:ln>
        </p:spPr>
        <p:style>
          <a:lnRef idx="0"/>
          <a:fillRef idx="0"/>
          <a:effectRef idx="0"/>
          <a:fontRef idx="minor"/>
        </p:style>
        <p:txBody>
          <a:bodyPr lIns="90000" rIns="90000" tIns="45000" bIns="45000"/>
          <a:p>
            <a:r>
              <a:rPr b="0" lang="fr-FR" sz="1200" spc="-1" strike="noStrike">
                <a:solidFill>
                  <a:srgbClr val="000000"/>
                </a:solidFill>
                <a:uFill>
                  <a:solidFill>
                    <a:srgbClr val="ffffff"/>
                  </a:solidFill>
                </a:uFill>
                <a:latin typeface="Arial"/>
                <a:ea typeface="DejaVu Sans"/>
              </a:rPr>
              <a:t>Atianand MK, Fitzgerald KA. Long non-coding RNAs and control of gene expression in the immune system. Trends Mol Med. 2014;20(11):623-31.</a:t>
            </a:r>
            <a:endParaRPr b="0" lang="fr-FR" sz="1800" spc="-1" strike="noStrike">
              <a:solidFill>
                <a:srgbClr val="000000"/>
              </a:solidFill>
              <a:uFill>
                <a:solidFill>
                  <a:srgbClr val="ffffff"/>
                </a:solidFill>
              </a:uFill>
              <a:latin typeface="Arial"/>
            </a:endParaRPr>
          </a:p>
        </p:txBody>
      </p:sp>
      <p:pic>
        <p:nvPicPr>
          <p:cNvPr id="49" name="" descr=""/>
          <p:cNvPicPr/>
          <p:nvPr/>
        </p:nvPicPr>
        <p:blipFill>
          <a:blip r:embed="rId2"/>
          <a:stretch/>
        </p:blipFill>
        <p:spPr>
          <a:xfrm>
            <a:off x="4870800" y="3735720"/>
            <a:ext cx="5135760" cy="2742840"/>
          </a:xfrm>
          <a:prstGeom prst="rect">
            <a:avLst/>
          </a:prstGeom>
          <a:ln>
            <a:noFill/>
          </a:ln>
        </p:spPr>
      </p:pic>
      <p:sp>
        <p:nvSpPr>
          <p:cNvPr id="50" name="CustomShape 5"/>
          <p:cNvSpPr/>
          <p:nvPr/>
        </p:nvSpPr>
        <p:spPr>
          <a:xfrm>
            <a:off x="8927280" y="5111280"/>
            <a:ext cx="1079280" cy="1367280"/>
          </a:xfrm>
          <a:prstGeom prst="rect">
            <a:avLst/>
          </a:prstGeom>
          <a:noFill/>
          <a:ln w="29160">
            <a:solidFill>
              <a:srgbClr val="ff0000"/>
            </a:solidFill>
            <a:round/>
          </a:ln>
        </p:spPr>
        <p:style>
          <a:lnRef idx="0"/>
          <a:fillRef idx="0"/>
          <a:effectRef idx="0"/>
          <a:fontRef idx="minor"/>
        </p:style>
      </p:sp>
      <p:sp>
        <p:nvSpPr>
          <p:cNvPr id="51" name="CustomShape 6"/>
          <p:cNvSpPr/>
          <p:nvPr/>
        </p:nvSpPr>
        <p:spPr>
          <a:xfrm>
            <a:off x="80640" y="7199280"/>
            <a:ext cx="9925920" cy="287280"/>
          </a:xfrm>
          <a:prstGeom prst="rect">
            <a:avLst/>
          </a:prstGeom>
          <a:noFill/>
          <a:ln>
            <a:noFill/>
          </a:ln>
        </p:spPr>
        <p:style>
          <a:lnRef idx="0"/>
          <a:fillRef idx="0"/>
          <a:effectRef idx="0"/>
          <a:fontRef idx="minor"/>
        </p:style>
        <p:txBody>
          <a:bodyPr lIns="90000" rIns="90000" tIns="45000" bIns="45000"/>
          <a:p>
            <a:r>
              <a:rPr b="0" lang="fr-FR" sz="1200" spc="-1" strike="noStrike">
                <a:solidFill>
                  <a:srgbClr val="000000"/>
                </a:solidFill>
                <a:uFill>
                  <a:solidFill>
                    <a:srgbClr val="ffffff"/>
                  </a:solidFill>
                </a:uFill>
                <a:latin typeface="Arial"/>
                <a:ea typeface="DejaVu Sans"/>
              </a:rPr>
              <a:t>Iyer MK, Niknafs YS, Malik R, et al. The landscape of long noncoding RNAs in the human transcriptome. Nat Genet. 2015;47(3):199-208.</a:t>
            </a:r>
            <a:endParaRPr b="0" lang="fr-FR"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 descr=""/>
          <p:cNvPicPr/>
          <p:nvPr/>
        </p:nvPicPr>
        <p:blipFill>
          <a:blip r:embed="rId1"/>
          <a:srcRect l="55065" t="0" r="0" b="0"/>
          <a:stretch/>
        </p:blipFill>
        <p:spPr>
          <a:xfrm>
            <a:off x="6767280" y="2887200"/>
            <a:ext cx="3223800" cy="4673160"/>
          </a:xfrm>
          <a:prstGeom prst="rect">
            <a:avLst/>
          </a:prstGeom>
          <a:ln>
            <a:noFill/>
          </a:ln>
        </p:spPr>
      </p:pic>
      <p:sp>
        <p:nvSpPr>
          <p:cNvPr id="141"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Defining TAD boundaries</a:t>
            </a:r>
            <a:endParaRPr b="0" lang="fr-FR" sz="1800" spc="-1" strike="noStrike">
              <a:solidFill>
                <a:srgbClr val="000000"/>
              </a:solidFill>
              <a:uFill>
                <a:solidFill>
                  <a:srgbClr val="ffffff"/>
                </a:solidFill>
              </a:uFill>
              <a:latin typeface="Arial"/>
            </a:endParaRPr>
          </a:p>
        </p:txBody>
      </p:sp>
      <p:sp>
        <p:nvSpPr>
          <p:cNvPr id="142" name="CustomShape 2"/>
          <p:cNvSpPr/>
          <p:nvPr/>
        </p:nvSpPr>
        <p:spPr>
          <a:xfrm>
            <a:off x="503280" y="1767960"/>
            <a:ext cx="633672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 </a:t>
            </a:r>
            <a:r>
              <a:rPr b="0" lang="fr-FR" sz="2400" spc="-1" strike="noStrike">
                <a:solidFill>
                  <a:srgbClr val="000000"/>
                </a:solidFill>
                <a:uFill>
                  <a:solidFill>
                    <a:srgbClr val="ffffff"/>
                  </a:solidFill>
                </a:uFill>
                <a:latin typeface="Arial"/>
                <a:ea typeface="DejaVu Sans"/>
              </a:rPr>
              <a:t>Compute contacts </a:t>
            </a:r>
            <a:r>
              <a:rPr b="0" lang="fr-FR" sz="2400" spc="-1" strike="noStrike" u="sng">
                <a:solidFill>
                  <a:srgbClr val="000000"/>
                </a:solidFill>
                <a:uFill>
                  <a:solidFill>
                    <a:srgbClr val="ffffff"/>
                  </a:solidFill>
                </a:uFill>
                <a:latin typeface="Arial"/>
                <a:ea typeface="DejaVu Sans"/>
              </a:rPr>
              <a:t>across </a:t>
            </a:r>
            <a:r>
              <a:rPr b="0" lang="fr-FR" sz="2400" spc="-1" strike="noStrike">
                <a:solidFill>
                  <a:srgbClr val="000000"/>
                </a:solidFill>
                <a:uFill>
                  <a:solidFill>
                    <a:srgbClr val="ffffff"/>
                  </a:solidFill>
                </a:uFill>
                <a:latin typeface="Arial"/>
                <a:ea typeface="DejaVu Sans"/>
              </a:rPr>
              <a:t> every position « d » in the genome at a maximum range of « w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Diamond of width « w » slides along the diagonal.</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w : arbitrary threshold set to 100kb</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2400" spc="-1" strike="noStrike">
                <a:solidFill>
                  <a:srgbClr val="000000"/>
                </a:solidFill>
                <a:uFill>
                  <a:solidFill>
                    <a:srgbClr val="ffffff"/>
                  </a:solidFill>
                </a:uFill>
                <a:latin typeface="Arial"/>
                <a:ea typeface="DejaVu Sans"/>
              </a:rPr>
              <a:t>V : measure of insulation for every position along the diagonal</a:t>
            </a:r>
            <a:endParaRPr b="0" lang="fr-FR" sz="1800" spc="-1" strike="noStrike">
              <a:solidFill>
                <a:srgbClr val="000000"/>
              </a:solidFill>
              <a:uFill>
                <a:solidFill>
                  <a:srgbClr val="ffffff"/>
                </a:solidFill>
              </a:uFill>
              <a:latin typeface="Arial"/>
            </a:endParaRPr>
          </a:p>
        </p:txBody>
      </p:sp>
      <p:pic>
        <p:nvPicPr>
          <p:cNvPr id="143" name="" descr=""/>
          <p:cNvPicPr/>
          <p:nvPr/>
        </p:nvPicPr>
        <p:blipFill>
          <a:blip r:embed="rId2"/>
          <a:stretch/>
        </p:blipFill>
        <p:spPr>
          <a:xfrm>
            <a:off x="71280" y="6731280"/>
            <a:ext cx="6444000" cy="719280"/>
          </a:xfrm>
          <a:prstGeom prst="rect">
            <a:avLst/>
          </a:prstGeom>
          <a:ln>
            <a:noFill/>
          </a:ln>
        </p:spPr>
      </p:pic>
      <p:sp>
        <p:nvSpPr>
          <p:cNvPr id="144" name="CustomShape 3"/>
          <p:cNvSpPr/>
          <p:nvPr/>
        </p:nvSpPr>
        <p:spPr>
          <a:xfrm>
            <a:off x="6912000" y="3433320"/>
            <a:ext cx="306720" cy="346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rPr>
              <a:t>1</a:t>
            </a:r>
            <a:endParaRPr b="0" lang="fr-FR" sz="1800" spc="-1" strike="noStrike">
              <a:solidFill>
                <a:srgbClr val="000000"/>
              </a:solidFill>
              <a:uFill>
                <a:solidFill>
                  <a:srgbClr val="ffffff"/>
                </a:solidFill>
              </a:uFill>
              <a:latin typeface="Arial"/>
            </a:endParaRPr>
          </a:p>
        </p:txBody>
      </p:sp>
      <p:sp>
        <p:nvSpPr>
          <p:cNvPr id="145" name="CustomShape 4"/>
          <p:cNvSpPr/>
          <p:nvPr/>
        </p:nvSpPr>
        <p:spPr>
          <a:xfrm>
            <a:off x="9720360" y="3433680"/>
            <a:ext cx="306720" cy="346320"/>
          </a:xfrm>
          <a:prstGeom prst="rect">
            <a:avLst/>
          </a:prstGeom>
          <a:noFill/>
          <a:ln>
            <a:noFill/>
          </a:ln>
        </p:spPr>
        <p:style>
          <a:lnRef idx="0"/>
          <a:fillRef idx="0"/>
          <a:effectRef idx="0"/>
          <a:fontRef idx="minor"/>
        </p:style>
        <p:txBody>
          <a:bodyPr lIns="90000" rIns="90000" tIns="45000" bIns="45000"/>
          <a:p>
            <a:pPr>
              <a:lnSpc>
                <a:spcPct val="100000"/>
              </a:lnSpc>
            </a:pPr>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For every TAD, boundaries are extended inwards from the borders until the value of V</a:t>
            </a:r>
            <a:r>
              <a:rPr b="0" lang="fr-FR" sz="3200" spc="-1" strike="noStrike" baseline="-33000">
                <a:solidFill>
                  <a:srgbClr val="000000"/>
                </a:solidFill>
                <a:uFill>
                  <a:solidFill>
                    <a:srgbClr val="ffffff"/>
                  </a:solidFill>
                </a:uFill>
                <a:latin typeface="Arial"/>
                <a:ea typeface="DejaVu Sans"/>
              </a:rPr>
              <a:t>d</a:t>
            </a:r>
            <a:r>
              <a:rPr b="0" lang="fr-FR" sz="3200" spc="-1" strike="noStrike">
                <a:solidFill>
                  <a:srgbClr val="000000"/>
                </a:solidFill>
                <a:uFill>
                  <a:solidFill>
                    <a:srgbClr val="ffffff"/>
                  </a:solidFill>
                </a:uFill>
                <a:latin typeface="Arial"/>
                <a:ea typeface="DejaVu Sans"/>
              </a:rPr>
              <a:t> reaches a defined threshold. </a:t>
            </a:r>
            <a:endParaRPr b="0" lang="fr-FR" sz="1800" spc="-1" strike="noStrike">
              <a:solidFill>
                <a:srgbClr val="000000"/>
              </a:solidFill>
              <a:uFill>
                <a:solidFill>
                  <a:srgbClr val="ffffff"/>
                </a:solidFill>
              </a:uFill>
              <a:latin typeface="Arial"/>
            </a:endParaRPr>
          </a:p>
        </p:txBody>
      </p:sp>
      <p:sp>
        <p:nvSpPr>
          <p:cNvPr id="147" name="CustomShape 2"/>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Defining TAD boundaries</a:t>
            </a:r>
            <a:endParaRPr b="0" lang="fr-FR" sz="1800" spc="-1" strike="noStrike">
              <a:solidFill>
                <a:srgbClr val="000000"/>
              </a:solidFill>
              <a:uFill>
                <a:solidFill>
                  <a:srgbClr val="ffffff"/>
                </a:solidFill>
              </a:uFill>
              <a:latin typeface="Arial"/>
            </a:endParaRPr>
          </a:p>
        </p:txBody>
      </p:sp>
      <p:pic>
        <p:nvPicPr>
          <p:cNvPr id="148" name="" descr=""/>
          <p:cNvPicPr/>
          <p:nvPr/>
        </p:nvPicPr>
        <p:blipFill>
          <a:blip r:embed="rId1"/>
          <a:stretch/>
        </p:blipFill>
        <p:spPr>
          <a:xfrm>
            <a:off x="1079280" y="4172400"/>
            <a:ext cx="6912720" cy="3348720"/>
          </a:xfrm>
          <a:prstGeom prst="rect">
            <a:avLst/>
          </a:prstGeom>
          <a:ln>
            <a:noFill/>
          </a:ln>
        </p:spPr>
      </p:pic>
      <p:sp>
        <p:nvSpPr>
          <p:cNvPr id="149" name="CustomShape 3"/>
          <p:cNvSpPr/>
          <p:nvPr/>
        </p:nvSpPr>
        <p:spPr>
          <a:xfrm>
            <a:off x="1987920" y="4412520"/>
            <a:ext cx="1037880" cy="2379600"/>
          </a:xfrm>
          <a:prstGeom prst="rect">
            <a:avLst/>
          </a:prstGeom>
          <a:solidFill>
            <a:srgbClr val="0084d1">
              <a:alpha val="50000"/>
            </a:srgbClr>
          </a:solidFill>
          <a:ln>
            <a:solidFill>
              <a:srgbClr val="3465a4"/>
            </a:solidFill>
          </a:ln>
        </p:spPr>
        <p:style>
          <a:lnRef idx="0"/>
          <a:fillRef idx="0"/>
          <a:effectRef idx="0"/>
          <a:fontRef idx="minor"/>
        </p:style>
      </p:sp>
      <p:sp>
        <p:nvSpPr>
          <p:cNvPr id="150" name="CustomShape 4"/>
          <p:cNvSpPr/>
          <p:nvPr/>
        </p:nvSpPr>
        <p:spPr>
          <a:xfrm>
            <a:off x="6167520" y="4406040"/>
            <a:ext cx="1384920" cy="2396520"/>
          </a:xfrm>
          <a:prstGeom prst="rect">
            <a:avLst/>
          </a:prstGeom>
          <a:solidFill>
            <a:srgbClr val="00cc33">
              <a:alpha val="50000"/>
            </a:srgbClr>
          </a:solidFill>
          <a:ln>
            <a:solidFill>
              <a:srgbClr val="3465a4"/>
            </a:solidFill>
          </a:ln>
        </p:spPr>
        <p:style>
          <a:lnRef idx="0"/>
          <a:fillRef idx="0"/>
          <a:effectRef idx="0"/>
          <a:fontRef idx="minor"/>
        </p:style>
      </p:sp>
      <p:sp>
        <p:nvSpPr>
          <p:cNvPr id="151" name="CustomShape 5"/>
          <p:cNvSpPr/>
          <p:nvPr/>
        </p:nvSpPr>
        <p:spPr>
          <a:xfrm>
            <a:off x="2658600" y="5967360"/>
            <a:ext cx="199080" cy="198000"/>
          </a:xfrm>
          <a:prstGeom prst="ellipse">
            <a:avLst/>
          </a:prstGeom>
          <a:solidFill>
            <a:srgbClr val="0084d1">
              <a:alpha val="50000"/>
            </a:srgbClr>
          </a:solidFill>
          <a:ln w="29160">
            <a:solidFill>
              <a:srgbClr val="ff0000"/>
            </a:solidFill>
            <a:round/>
          </a:ln>
        </p:spPr>
        <p:style>
          <a:lnRef idx="0"/>
          <a:fillRef idx="0"/>
          <a:effectRef idx="0"/>
          <a:fontRef idx="minor"/>
        </p:style>
      </p:sp>
      <p:pic>
        <p:nvPicPr>
          <p:cNvPr id="152" name="" descr=""/>
          <p:cNvPicPr/>
          <p:nvPr/>
        </p:nvPicPr>
        <p:blipFill>
          <a:blip r:embed="rId2"/>
          <a:stretch/>
        </p:blipFill>
        <p:spPr>
          <a:xfrm>
            <a:off x="770400" y="3615840"/>
            <a:ext cx="7953480" cy="698760"/>
          </a:xfrm>
          <a:prstGeom prst="rect">
            <a:avLst/>
          </a:prstGeom>
          <a:ln>
            <a:noFill/>
          </a:ln>
        </p:spPr>
      </p:pic>
      <p:sp>
        <p:nvSpPr>
          <p:cNvPr id="153" name="CustomShape 6"/>
          <p:cNvSpPr/>
          <p:nvPr/>
        </p:nvSpPr>
        <p:spPr>
          <a:xfrm>
            <a:off x="6366600" y="4815720"/>
            <a:ext cx="199080" cy="198000"/>
          </a:xfrm>
          <a:prstGeom prst="ellipse">
            <a:avLst/>
          </a:prstGeom>
          <a:solidFill>
            <a:srgbClr val="0084d1">
              <a:alpha val="50000"/>
            </a:srgbClr>
          </a:solidFill>
          <a:ln w="29160">
            <a:solidFill>
              <a:srgbClr val="ff0000"/>
            </a:solidFill>
            <a:round/>
          </a:ln>
        </p:spPr>
        <p:style>
          <a:lnRef idx="0"/>
          <a:fillRef idx="0"/>
          <a:effectRef idx="0"/>
          <a:fontRef idx="minor"/>
        </p:style>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Examples of spatial genome regulation by lincRNAs</a:t>
            </a:r>
            <a:endParaRPr b="0" lang="fr-FR" sz="1800" spc="-1" strike="noStrike">
              <a:solidFill>
                <a:srgbClr val="000000"/>
              </a:solidFill>
              <a:uFill>
                <a:solidFill>
                  <a:srgbClr val="ffffff"/>
                </a:solidFill>
              </a:uFill>
              <a:latin typeface="Arial"/>
            </a:endParaRPr>
          </a:p>
        </p:txBody>
      </p:sp>
      <p:sp>
        <p:nvSpPr>
          <p:cNvPr id="53"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Some lincRNAs known to affect chromosomal looping</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Other lincRNA involved in large-scale nuclear reorganization (e.g. X-chromsome inactivation)</a:t>
            </a:r>
            <a:endParaRPr b="0" lang="fr-FR" sz="1800" spc="-1" strike="noStrike">
              <a:solidFill>
                <a:srgbClr val="000000"/>
              </a:solidFill>
              <a:uFill>
                <a:solidFill>
                  <a:srgbClr val="ffffff"/>
                </a:solidFill>
              </a:uFill>
              <a:latin typeface="Arial"/>
            </a:endParaRPr>
          </a:p>
        </p:txBody>
      </p:sp>
      <p:sp>
        <p:nvSpPr>
          <p:cNvPr id="54" name="CustomShape 3"/>
          <p:cNvSpPr/>
          <p:nvPr/>
        </p:nvSpPr>
        <p:spPr>
          <a:xfrm>
            <a:off x="-70560" y="7134120"/>
            <a:ext cx="10151280" cy="856440"/>
          </a:xfrm>
          <a:prstGeom prst="rect">
            <a:avLst/>
          </a:prstGeom>
          <a:noFill/>
          <a:ln>
            <a:noFill/>
          </a:ln>
        </p:spPr>
        <p:style>
          <a:lnRef idx="0"/>
          <a:fillRef idx="0"/>
          <a:effectRef idx="0"/>
          <a:fontRef idx="minor"/>
        </p:style>
        <p:txBody>
          <a:bodyPr lIns="90000" rIns="90000" tIns="45000" bIns="45000"/>
          <a:p>
            <a:pPr>
              <a:lnSpc>
                <a:spcPct val="100000"/>
              </a:lnSpc>
            </a:pPr>
            <a:r>
              <a:rPr b="0" lang="fr-FR" sz="1200" spc="-1" strike="noStrike">
                <a:solidFill>
                  <a:srgbClr val="000000"/>
                </a:solidFill>
                <a:uFill>
                  <a:solidFill>
                    <a:srgbClr val="ffffff"/>
                  </a:solidFill>
                </a:uFill>
                <a:latin typeface="Arial"/>
                <a:ea typeface="DejaVu Sans"/>
              </a:rPr>
              <a:t>Yin Y, Yan P, Lu J, et al. Opposing Roles for the lncRNA Haunt and Its Genomic Locus in Regulating HOXA Gene Activation during Embryonic Stem Cell Differentiation. Cell Stem Cell. 2015;16(5):504-16.</a:t>
            </a:r>
            <a:endParaRPr b="0" lang="fr-FR" sz="1800" spc="-1" strike="noStrike">
              <a:solidFill>
                <a:srgbClr val="000000"/>
              </a:solidFill>
              <a:uFill>
                <a:solidFill>
                  <a:srgbClr val="ffffff"/>
                </a:solidFill>
              </a:uFill>
              <a:latin typeface="Arial"/>
            </a:endParaRPr>
          </a:p>
        </p:txBody>
      </p:sp>
      <p:pic>
        <p:nvPicPr>
          <p:cNvPr id="55" name="" descr=""/>
          <p:cNvPicPr/>
          <p:nvPr/>
        </p:nvPicPr>
        <p:blipFill>
          <a:blip r:embed="rId1"/>
          <a:stretch/>
        </p:blipFill>
        <p:spPr>
          <a:xfrm>
            <a:off x="5687280" y="3866760"/>
            <a:ext cx="3815280" cy="304380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rPr>
              <a:t>Human trait related lincRNAs</a:t>
            </a:r>
            <a:endParaRPr b="0" lang="fr-FR" sz="1800" spc="-1" strike="noStrike">
              <a:solidFill>
                <a:srgbClr val="000000"/>
              </a:solidFill>
              <a:uFill>
                <a:solidFill>
                  <a:srgbClr val="ffffff"/>
                </a:solidFill>
              </a:uFill>
              <a:latin typeface="Arial"/>
            </a:endParaRPr>
          </a:p>
        </p:txBody>
      </p:sp>
      <p:sp>
        <p:nvSpPr>
          <p:cNvPr id="57"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Previous results in the Marques group</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Trait-related lincRNAs are associated with :</a:t>
            </a:r>
            <a:endParaRPr b="0" lang="fr-FR"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ea typeface="DejaVu Sans"/>
              </a:rPr>
              <a:t>regions of higher DNA-DNA contacts</a:t>
            </a:r>
            <a:endParaRPr b="0" lang="fr-FR" sz="1800" spc="-1" strike="noStrike">
              <a:solidFill>
                <a:srgbClr val="000000"/>
              </a:solidFill>
              <a:uFill>
                <a:solidFill>
                  <a:srgbClr val="ffffff"/>
                </a:solidFill>
              </a:uFill>
              <a:latin typeface="Arial"/>
            </a:endParaRPr>
          </a:p>
          <a:p>
            <a:pPr lvl="1" marL="864000" indent="-323280">
              <a:lnSpc>
                <a:spcPct val="100000"/>
              </a:lnSpc>
              <a:buClr>
                <a:srgbClr val="000000"/>
              </a:buClr>
              <a:buSzPct val="75000"/>
              <a:buFont typeface="Symbol"/>
              <a:buChar char=""/>
            </a:pPr>
            <a:r>
              <a:rPr b="0" lang="fr-FR" sz="2800" spc="-1" strike="noStrike">
                <a:solidFill>
                  <a:srgbClr val="000000"/>
                </a:solidFill>
                <a:uFill>
                  <a:solidFill>
                    <a:srgbClr val="ffffff"/>
                  </a:solidFill>
                </a:uFill>
                <a:latin typeface="Arial"/>
                <a:ea typeface="DejaVu Sans"/>
              </a:rPr>
              <a:t>Regions with enhancer-like signatures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Do lincRNAs arising from enhancers have a role in the regulation of DNA-DNA contacts ?</a:t>
            </a:r>
            <a:endParaRPr b="0" lang="fr-FR"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Addressing the question</a:t>
            </a:r>
            <a:endParaRPr b="0" lang="fr-FR" sz="1800" spc="-1" strike="noStrike">
              <a:solidFill>
                <a:srgbClr val="000000"/>
              </a:solidFill>
              <a:uFill>
                <a:solidFill>
                  <a:srgbClr val="ffffff"/>
                </a:solidFill>
              </a:uFill>
              <a:latin typeface="Arial"/>
            </a:endParaRPr>
          </a:p>
        </p:txBody>
      </p:sp>
      <p:sp>
        <p:nvSpPr>
          <p:cNvPr id="59"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Defining enhancer-associated lincRNAs (elincRNAs)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Testing if elincRNAs in particular are associated with DNA-DNA contacts</a:t>
            </a:r>
            <a:endParaRPr b="0" lang="fr-FR"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ElincRNAs : Definition</a:t>
            </a:r>
            <a:endParaRPr b="0" lang="fr-FR" sz="1800" spc="-1" strike="noStrike">
              <a:solidFill>
                <a:srgbClr val="000000"/>
              </a:solidFill>
              <a:uFill>
                <a:solidFill>
                  <a:srgbClr val="ffffff"/>
                </a:solidFill>
              </a:uFill>
              <a:latin typeface="Arial"/>
            </a:endParaRPr>
          </a:p>
        </p:txBody>
      </p:sp>
      <p:sp>
        <p:nvSpPr>
          <p:cNvPr id="61"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Promoter region overlapping enhancers</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Definitions based on regulatory elements in GM12878 LCL.</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Comparison with « other lincRNAs »</a:t>
            </a:r>
            <a:endParaRPr b="0" lang="fr-FR" sz="1800" spc="-1" strike="noStrike">
              <a:solidFill>
                <a:srgbClr val="000000"/>
              </a:solidFill>
              <a:uFill>
                <a:solidFill>
                  <a:srgbClr val="ffffff"/>
                </a:solidFill>
              </a:uFill>
              <a:latin typeface="Arial"/>
            </a:endParaRPr>
          </a:p>
        </p:txBody>
      </p:sp>
      <p:graphicFrame>
        <p:nvGraphicFramePr>
          <p:cNvPr id="62" name="Table 3"/>
          <p:cNvGraphicFramePr/>
          <p:nvPr/>
        </p:nvGraphicFramePr>
        <p:xfrm>
          <a:off x="2053440" y="4993200"/>
          <a:ext cx="5484600" cy="1529280"/>
        </p:xfrm>
        <a:graphic>
          <a:graphicData uri="http://schemas.openxmlformats.org/drawingml/2006/table">
            <a:tbl>
              <a:tblPr/>
              <a:tblGrid>
                <a:gridCol w="1829520"/>
                <a:gridCol w="1829520"/>
                <a:gridCol w="1825920"/>
              </a:tblGrid>
              <a:tr h="347760">
                <a:tc>
                  <a:txBody>
                    <a:bodyPr lIns="90000" rIns="90000"/>
                    <a:p>
                      <a:pPr algn="ctr">
                        <a:lnSpc>
                          <a:spcPct val="100000"/>
                        </a:lnSpc>
                      </a:pPr>
                      <a:r>
                        <a:rPr b="0" lang="fr-FR" sz="1800" spc="-1" strike="noStrike">
                          <a:solidFill>
                            <a:srgbClr val="000000"/>
                          </a:solidFill>
                          <a:uFill>
                            <a:solidFill>
                              <a:srgbClr val="ffffff"/>
                            </a:solidFill>
                          </a:uFill>
                          <a:latin typeface="Arial"/>
                        </a:rPr>
                        <a:t>Class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Overlap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Number</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94200">
                <a:tc>
                  <a:txBody>
                    <a:bodyPr lIns="90000" rIns="90000"/>
                    <a:p>
                      <a:pPr algn="ctr">
                        <a:lnSpc>
                          <a:spcPct val="100000"/>
                        </a:lnSpc>
                      </a:pPr>
                      <a:r>
                        <a:rPr b="0" lang="fr-FR" sz="1800" spc="-1" strike="noStrike">
                          <a:solidFill>
                            <a:srgbClr val="000000"/>
                          </a:solidFill>
                          <a:uFill>
                            <a:solidFill>
                              <a:srgbClr val="ffffff"/>
                            </a:solidFill>
                          </a:uFill>
                          <a:latin typeface="Arial"/>
                        </a:rPr>
                        <a:t>elinc</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Enhancers only</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236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94200">
                <a:tc>
                  <a:txBody>
                    <a:bodyPr lIns="90000" rIns="90000"/>
                    <a:p>
                      <a:pPr algn="ctr">
                        <a:lnSpc>
                          <a:spcPct val="100000"/>
                        </a:lnSpc>
                      </a:pPr>
                      <a:r>
                        <a:rPr b="0" lang="fr-FR" sz="1800" spc="-1" strike="noStrike">
                          <a:solidFill>
                            <a:srgbClr val="000000"/>
                          </a:solidFill>
                          <a:uFill>
                            <a:solidFill>
                              <a:srgbClr val="ffffff"/>
                            </a:solidFill>
                          </a:uFill>
                          <a:latin typeface="Arial"/>
                        </a:rPr>
                        <a:t>plinc</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Promoters only</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480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93120">
                <a:tc>
                  <a:txBody>
                    <a:bodyPr lIns="90000" rIns="90000"/>
                    <a:p>
                      <a:pPr algn="ctr">
                        <a:lnSpc>
                          <a:spcPct val="100000"/>
                        </a:lnSpc>
                      </a:pPr>
                      <a:r>
                        <a:rPr b="0" lang="fr-FR" sz="1800" spc="-1" strike="noStrike">
                          <a:solidFill>
                            <a:srgbClr val="000000"/>
                          </a:solidFill>
                          <a:uFill>
                            <a:solidFill>
                              <a:srgbClr val="ffffff"/>
                            </a:solidFill>
                          </a:uFill>
                          <a:latin typeface="Arial"/>
                        </a:rPr>
                        <a:t>other</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none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1756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ElincRNAs and DNA-DNA contacts</a:t>
            </a:r>
            <a:endParaRPr b="0" lang="fr-FR" sz="1800" spc="-1" strike="noStrike">
              <a:solidFill>
                <a:srgbClr val="000000"/>
              </a:solidFill>
              <a:uFill>
                <a:solidFill>
                  <a:srgbClr val="ffffff"/>
                </a:solidFill>
              </a:uFill>
              <a:latin typeface="Arial"/>
            </a:endParaRPr>
          </a:p>
        </p:txBody>
      </p:sp>
      <p:sp>
        <p:nvSpPr>
          <p:cNvPr id="64"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How is the genome organized in space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How does one measure DNA-DNA contacts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 </a:t>
            </a:r>
            <a:endParaRPr b="0" lang="fr-FR" sz="1800" spc="-1" strike="noStrike">
              <a:solidFill>
                <a:srgbClr val="000000"/>
              </a:solidFill>
              <a:uFill>
                <a:solidFill>
                  <a:srgbClr val="ffffff"/>
                </a:solidFill>
              </a:uFill>
              <a:latin typeface="Arial"/>
            </a:endParaRPr>
          </a:p>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How do these DNA-DNA contact relate to elincRNAs ?</a:t>
            </a:r>
            <a:endParaRPr b="0" lang="fr-FR"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CustomShape 1"/>
          <p:cNvSpPr/>
          <p:nvPr/>
        </p:nvSpPr>
        <p:spPr>
          <a:xfrm>
            <a:off x="503280" y="300600"/>
            <a:ext cx="9070560" cy="1261080"/>
          </a:xfrm>
          <a:prstGeom prst="rect">
            <a:avLst/>
          </a:prstGeom>
          <a:noFill/>
          <a:ln>
            <a:noFill/>
          </a:ln>
        </p:spPr>
        <p:style>
          <a:lnRef idx="0"/>
          <a:fillRef idx="0"/>
          <a:effectRef idx="0"/>
          <a:fontRef idx="minor"/>
        </p:style>
        <p:txBody>
          <a:bodyPr lIns="0" rIns="0" tIns="0" bIns="0" anchor="ctr"/>
          <a:p>
            <a:pPr algn="ctr">
              <a:lnSpc>
                <a:spcPct val="100000"/>
              </a:lnSpc>
            </a:pPr>
            <a:r>
              <a:rPr b="0" lang="fr-FR" sz="4400" spc="-1" strike="noStrike">
                <a:solidFill>
                  <a:srgbClr val="000000"/>
                </a:solidFill>
                <a:uFill>
                  <a:solidFill>
                    <a:srgbClr val="ffffff"/>
                  </a:solidFill>
                </a:uFill>
                <a:latin typeface="Arial"/>
                <a:ea typeface="DejaVu Sans"/>
              </a:rPr>
              <a:t>The 3D genome</a:t>
            </a:r>
            <a:endParaRPr b="0" lang="fr-FR" sz="1800" spc="-1" strike="noStrike">
              <a:solidFill>
                <a:srgbClr val="000000"/>
              </a:solidFill>
              <a:uFill>
                <a:solidFill>
                  <a:srgbClr val="ffffff"/>
                </a:solidFill>
              </a:uFill>
              <a:latin typeface="Arial"/>
            </a:endParaRPr>
          </a:p>
        </p:txBody>
      </p:sp>
      <p:sp>
        <p:nvSpPr>
          <p:cNvPr id="66" name="CustomShape 2"/>
          <p:cNvSpPr/>
          <p:nvPr/>
        </p:nvSpPr>
        <p:spPr>
          <a:xfrm>
            <a:off x="503280" y="1767960"/>
            <a:ext cx="9071280" cy="4383360"/>
          </a:xfrm>
          <a:prstGeom prst="rect">
            <a:avLst/>
          </a:prstGeom>
          <a:noFill/>
          <a:ln>
            <a:noFill/>
          </a:ln>
        </p:spPr>
        <p:style>
          <a:lnRef idx="0"/>
          <a:fillRef idx="0"/>
          <a:effectRef idx="0"/>
          <a:fontRef idx="minor"/>
        </p:style>
        <p:txBody>
          <a:bodyPr lIns="0" rIns="0" tIns="0" bIns="0"/>
          <a:p>
            <a:pPr marL="432000" indent="-323280">
              <a:lnSpc>
                <a:spcPct val="100000"/>
              </a:lnSpc>
              <a:buClr>
                <a:srgbClr val="000000"/>
              </a:buClr>
              <a:buSzPct val="45000"/>
              <a:buFont typeface="Wingdings" charset="2"/>
              <a:buChar char=""/>
            </a:pPr>
            <a:r>
              <a:rPr b="0" lang="fr-FR" sz="3200" spc="-1" strike="noStrike">
                <a:solidFill>
                  <a:srgbClr val="000000"/>
                </a:solidFill>
                <a:uFill>
                  <a:solidFill>
                    <a:srgbClr val="ffffff"/>
                  </a:solidFill>
                </a:uFill>
                <a:latin typeface="Arial"/>
                <a:ea typeface="DejaVu Sans"/>
              </a:rPr>
              <a:t>The genome is folded into compact structures</a:t>
            </a:r>
            <a:endParaRPr b="0" lang="fr-FR" sz="1800" spc="-1" strike="noStrike">
              <a:solidFill>
                <a:srgbClr val="000000"/>
              </a:solidFill>
              <a:uFill>
                <a:solidFill>
                  <a:srgbClr val="ffffff"/>
                </a:solidFill>
              </a:uFill>
              <a:latin typeface="Arial"/>
            </a:endParaRPr>
          </a:p>
        </p:txBody>
      </p:sp>
      <p:pic>
        <p:nvPicPr>
          <p:cNvPr id="67" name="Picture 4" descr=""/>
          <p:cNvPicPr/>
          <p:nvPr/>
        </p:nvPicPr>
        <p:blipFill>
          <a:blip r:embed="rId1"/>
          <a:stretch/>
        </p:blipFill>
        <p:spPr>
          <a:xfrm>
            <a:off x="1189440" y="2554560"/>
            <a:ext cx="7377120" cy="4860000"/>
          </a:xfrm>
          <a:prstGeom prst="rect">
            <a:avLst/>
          </a:prstGeom>
          <a:ln>
            <a:noFill/>
          </a:ln>
        </p:spPr>
      </p:pic>
      <p:sp>
        <p:nvSpPr>
          <p:cNvPr id="68" name="CustomShape 3"/>
          <p:cNvSpPr/>
          <p:nvPr/>
        </p:nvSpPr>
        <p:spPr>
          <a:xfrm>
            <a:off x="-71280" y="7307280"/>
            <a:ext cx="10223280" cy="453600"/>
          </a:xfrm>
          <a:prstGeom prst="rect">
            <a:avLst/>
          </a:prstGeom>
          <a:noFill/>
          <a:ln>
            <a:noFill/>
          </a:ln>
        </p:spPr>
        <p:style>
          <a:lnRef idx="0"/>
          <a:fillRef idx="0"/>
          <a:effectRef idx="0"/>
          <a:fontRef idx="minor"/>
        </p:style>
        <p:txBody>
          <a:bodyPr lIns="90000" rIns="90000" tIns="45000" bIns="45000"/>
          <a:p>
            <a:pPr>
              <a:lnSpc>
                <a:spcPct val="100000"/>
              </a:lnSpc>
            </a:pPr>
            <a:r>
              <a:rPr b="0" lang="fr-FR" sz="1200" spc="-1" strike="noStrike">
                <a:solidFill>
                  <a:srgbClr val="000000"/>
                </a:solidFill>
                <a:uFill>
                  <a:solidFill>
                    <a:srgbClr val="ffffff"/>
                  </a:solidFill>
                </a:uFill>
                <a:latin typeface="Calibri"/>
                <a:ea typeface="DejaVu Sans"/>
              </a:rPr>
              <a:t>Ea V, Baudement MO, Lesne A, Forné T. Contribution of Topological Domains and Loop Formation to 3D Chromatin Organization. Genes (Basel). 2015;6(3):734-50.</a:t>
            </a:r>
            <a:endParaRPr b="0" lang="fr-FR"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702</TotalTime>
  <Application>LibreOffice/5.1.6.2.0$Linux_X86_64 LibreOffice_project/10$Build-2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2016-12-09T23:42:14Z</dcterms:created>
  <dc:creator/>
  <dc:description/>
  <dc:language>fr-FR</dc:language>
  <cp:lastModifiedBy/>
  <dcterms:modified xsi:type="dcterms:W3CDTF">2016-12-11T15:25:43Z</dcterms:modified>
  <cp:revision>130</cp:revision>
  <dc:subject/>
  <dc:title/>
</cp:coreProperties>
</file>